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7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4679950" cy="361791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1332" y="-90"/>
      </p:cViewPr>
      <p:guideLst>
        <p:guide orient="horz" pos="1139"/>
        <p:guide pos="14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1"/>
            <a:ext cx="2949584" cy="4960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47734" y="1"/>
            <a:ext cx="2949584" cy="4960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9431814"/>
            <a:ext cx="2949584" cy="4960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47734" y="9431814"/>
            <a:ext cx="2949584" cy="4960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fld id="{F61966A7-6F63-412F-B1FB-FB40B260A73E}" type="slidenum">
              <a:t>‹#›</a:t>
            </a:fld>
            <a:endParaRPr lang="ru-RU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49516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Move="1" noResize="1"/>
          </p:cNvSpPr>
          <p:nvPr/>
        </p:nvSpPr>
        <p:spPr>
          <a:xfrm>
            <a:off x="0" y="0"/>
            <a:ext cx="6797675" cy="9928225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0" y="0"/>
            <a:ext cx="6797675" cy="9928225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0" y="0"/>
            <a:ext cx="6797675" cy="9928225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0" y="0"/>
            <a:ext cx="2945659" cy="49641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6" name="Дата 5"/>
          <p:cNvSpPr txBox="1">
            <a:spLocks noGrp="1"/>
          </p:cNvSpPr>
          <p:nvPr>
            <p:ph type="dt" idx="1"/>
          </p:nvPr>
        </p:nvSpPr>
        <p:spPr>
          <a:xfrm>
            <a:off x="3850588" y="-390"/>
            <a:ext cx="2942447" cy="49289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/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Lucida Sans Unicode" pitchFamily="2"/>
                <a:cs typeface="Lucida Sans Unicode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Образ слайда 6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44538"/>
            <a:ext cx="4808537" cy="3719512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8" name="Заметки 7"/>
          <p:cNvSpPr txBox="1">
            <a:spLocks noGrp="1"/>
          </p:cNvSpPr>
          <p:nvPr>
            <p:ph type="body" sz="quarter" idx="3"/>
          </p:nvPr>
        </p:nvSpPr>
        <p:spPr>
          <a:xfrm>
            <a:off x="679411" y="4715516"/>
            <a:ext cx="5434928" cy="4464183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0" y="9430250"/>
            <a:ext cx="2945659" cy="49641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10" name="Номер слайда 9"/>
          <p:cNvSpPr txBox="1">
            <a:spLocks noGrp="1"/>
          </p:cNvSpPr>
          <p:nvPr>
            <p:ph type="sldNum" sz="quarter" idx="5"/>
          </p:nvPr>
        </p:nvSpPr>
        <p:spPr>
          <a:xfrm>
            <a:off x="3850588" y="9429860"/>
            <a:ext cx="2942447" cy="49289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b" anchorCtr="0" compatLnSpc="1"/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Lucida Sans Unicode" pitchFamily="2"/>
                <a:cs typeface="Lucida Sans Unicode" pitchFamily="2"/>
              </a:defRPr>
            </a:lvl1pPr>
          </a:lstStyle>
          <a:p>
            <a:pPr lvl="0"/>
            <a:fld id="{DAF961B7-0943-42FB-9A66-AF5C72BE36B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559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indent="0" algn="l" rtl="0" hangingPunct="0">
      <a:lnSpc>
        <a:spcPct val="100000"/>
      </a:lnSpc>
      <a:spcBef>
        <a:spcPts val="448"/>
      </a:spcBef>
      <a:spcAft>
        <a:spcPts val="0"/>
      </a:spcAft>
      <a:tabLst>
        <a:tab pos="0" algn="l"/>
        <a:tab pos="448919" algn="l"/>
        <a:tab pos="898199" algn="l"/>
        <a:tab pos="1347480" algn="l"/>
        <a:tab pos="1796760" algn="l"/>
        <a:tab pos="2246040" algn="l"/>
        <a:tab pos="2695320" algn="l"/>
        <a:tab pos="3144600" algn="l"/>
        <a:tab pos="3593880" algn="l"/>
        <a:tab pos="4043159" algn="l"/>
        <a:tab pos="4492440" algn="l"/>
        <a:tab pos="4941719" algn="l"/>
        <a:tab pos="5391000" algn="l"/>
        <a:tab pos="5840280" algn="l"/>
        <a:tab pos="6289560" algn="l"/>
        <a:tab pos="6738840" algn="l"/>
        <a:tab pos="7188120" algn="l"/>
        <a:tab pos="7637400" algn="l"/>
        <a:tab pos="8086679" algn="l"/>
        <a:tab pos="8535960" algn="l"/>
        <a:tab pos="8985240" algn="l"/>
      </a:tabLst>
      <a:defRPr lang="ru-RU" sz="1200" b="0" i="0" u="none" strike="noStrike" baseline="0">
        <a:ln>
          <a:noFill/>
        </a:ln>
        <a:solidFill>
          <a:srgbClr val="000000"/>
        </a:solidFill>
        <a:latin typeface="Times New Roman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44538"/>
            <a:ext cx="4813300" cy="37226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411" y="6855274"/>
            <a:ext cx="5434928" cy="184666"/>
          </a:xfrm>
        </p:spPr>
        <p:txBody>
          <a:bodyPr anchor="ctr" anchorCtr="0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838" y="1123950"/>
            <a:ext cx="3978275" cy="7747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1675" y="2049463"/>
            <a:ext cx="3276600" cy="9255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82FE92C4-8234-4F3C-975B-991FCD99079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11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EE24BB25-EBDE-46A6-9CF2-4F93955B0D9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7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888" y="2324100"/>
            <a:ext cx="3978275" cy="71913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9888" y="1533525"/>
            <a:ext cx="3978275" cy="7905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C8647940-E50B-44DC-B25C-EDD975CF9D9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45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3363" y="844550"/>
            <a:ext cx="2028825" cy="2386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14588" y="844550"/>
            <a:ext cx="2028825" cy="2386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C3F0A6C4-1704-496A-8AC7-259E0D2C5E3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363" y="144463"/>
            <a:ext cx="4213225" cy="603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3363" y="809625"/>
            <a:ext cx="2068512" cy="3381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33363" y="1147763"/>
            <a:ext cx="2068512" cy="20843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378075" y="809625"/>
            <a:ext cx="2068513" cy="3381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378075" y="1147763"/>
            <a:ext cx="2068513" cy="20843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54A9266A-62B4-460E-9DCE-A13D26AEDB7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47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E9F8B518-2409-4305-B3D3-0C817450E7F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2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4BCEEA48-3297-4726-8969-163E3E6B585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42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363" y="144463"/>
            <a:ext cx="1539875" cy="6127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0388" y="144463"/>
            <a:ext cx="2616200" cy="3087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3363" y="757238"/>
            <a:ext cx="1539875" cy="24749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A3E72919-896E-4010-820D-201ABEBEB4F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36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575" y="2532063"/>
            <a:ext cx="2808288" cy="300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17575" y="323850"/>
            <a:ext cx="2808288" cy="2170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7575" y="2832100"/>
            <a:ext cx="2808288" cy="423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A52774BD-FCE8-4135-B6AE-53876B42172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9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F4DA9780-5021-437C-B08C-388B08307B9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63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390900" y="144463"/>
            <a:ext cx="1052513" cy="3086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33363" y="144463"/>
            <a:ext cx="3005137" cy="3086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F75C7899-69CD-4B94-871E-2EEF5A7610E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36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233640" y="144720"/>
            <a:ext cx="4210200" cy="60120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233640" y="843840"/>
            <a:ext cx="4210200" cy="2386079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defPPr marL="180360" marR="0" lvl="0" indent="-180360" algn="l" rtl="0" hangingPunct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  <a:tabLst>
                <a:tab pos="180360" algn="l"/>
                <a:tab pos="286560" algn="l"/>
                <a:tab pos="735840" algn="l"/>
                <a:tab pos="1185120" algn="l"/>
                <a:tab pos="1634400" algn="l"/>
                <a:tab pos="2083680" algn="l"/>
                <a:tab pos="2532960" algn="l"/>
                <a:tab pos="2982240" algn="l"/>
                <a:tab pos="3431519" algn="l"/>
                <a:tab pos="3880800" algn="l"/>
                <a:tab pos="4330079" algn="l"/>
                <a:tab pos="4779000" algn="l"/>
                <a:tab pos="5228280" algn="l"/>
                <a:tab pos="5677560" algn="l"/>
                <a:tab pos="6126840" algn="l"/>
                <a:tab pos="6576119" algn="l"/>
                <a:tab pos="7025400" algn="l"/>
                <a:tab pos="7474679" algn="l"/>
                <a:tab pos="7923960" algn="l"/>
                <a:tab pos="8373240" algn="l"/>
                <a:tab pos="8822520" algn="l"/>
              </a:tabLst>
              <a:defRPr lang="ru-RU" sz="169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defPPr>
            <a:lvl1pPr marL="180360" marR="0" lvl="0" indent="-180360" algn="l" rtl="0" hangingPunct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  <a:tabLst>
                <a:tab pos="180360" algn="l"/>
                <a:tab pos="286560" algn="l"/>
                <a:tab pos="735840" algn="l"/>
                <a:tab pos="1185120" algn="l"/>
                <a:tab pos="1634400" algn="l"/>
                <a:tab pos="2083680" algn="l"/>
                <a:tab pos="2532960" algn="l"/>
                <a:tab pos="2982240" algn="l"/>
                <a:tab pos="3431519" algn="l"/>
                <a:tab pos="3880800" algn="l"/>
                <a:tab pos="4330079" algn="l"/>
                <a:tab pos="4779000" algn="l"/>
                <a:tab pos="5228280" algn="l"/>
                <a:tab pos="5677560" algn="l"/>
                <a:tab pos="6126840" algn="l"/>
                <a:tab pos="6576119" algn="l"/>
                <a:tab pos="7025400" algn="l"/>
                <a:tab pos="7474679" algn="l"/>
                <a:tab pos="7923960" algn="l"/>
                <a:tab pos="8373240" algn="l"/>
                <a:tab pos="8822520" algn="l"/>
              </a:tabLst>
              <a:defRPr lang="ru-RU" sz="169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1pPr>
            <a:lvl2pPr marL="742680" marR="0" lvl="1" indent="-285480" algn="l" rtl="0" hangingPunct="0">
              <a:lnSpc>
                <a:spcPct val="100000"/>
              </a:lnSpc>
              <a:spcBef>
                <a:spcPts val="366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391320" algn="l"/>
                <a:tab pos="546840" algn="l"/>
                <a:tab pos="996120" algn="l"/>
                <a:tab pos="1445400" algn="l"/>
                <a:tab pos="1894680" algn="l"/>
                <a:tab pos="2343600" algn="l"/>
                <a:tab pos="2792880" algn="l"/>
                <a:tab pos="3242160" algn="l"/>
                <a:tab pos="3691440" algn="l"/>
                <a:tab pos="4140720" algn="l"/>
                <a:tab pos="4590000" algn="l"/>
                <a:tab pos="5039280" algn="l"/>
                <a:tab pos="5488560" algn="l"/>
                <a:tab pos="5937840" algn="l"/>
                <a:tab pos="6387120" algn="l"/>
                <a:tab pos="6836399" algn="l"/>
                <a:tab pos="7285680" algn="l"/>
                <a:tab pos="7734960" algn="l"/>
                <a:tab pos="8184240" algn="l"/>
                <a:tab pos="8633520" algn="l"/>
                <a:tab pos="9082800" algn="l"/>
              </a:tabLst>
              <a:defRPr lang="ru-RU" sz="148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2pPr>
            <a:lvl3pPr marL="1143000" marR="0" lvl="2" indent="-228600" algn="l" rtl="0" hangingPunct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601560" algn="l"/>
                <a:tab pos="806040" algn="l"/>
                <a:tab pos="1255320" algn="l"/>
                <a:tab pos="1704600" algn="l"/>
                <a:tab pos="2153879" algn="l"/>
                <a:tab pos="2603159" algn="l"/>
                <a:tab pos="3052440" algn="l"/>
                <a:tab pos="3501720" algn="l"/>
                <a:tab pos="3951000" algn="l"/>
                <a:tab pos="4400280" algn="l"/>
                <a:tab pos="4849560" algn="l"/>
                <a:tab pos="5298839" algn="l"/>
                <a:tab pos="5748120" algn="l"/>
                <a:tab pos="6197400" algn="l"/>
                <a:tab pos="6646679" algn="l"/>
                <a:tab pos="7095960" algn="l"/>
                <a:tab pos="7545239" algn="l"/>
                <a:tab pos="7994520" algn="l"/>
                <a:tab pos="8443800" algn="l"/>
                <a:tab pos="8892720" algn="l"/>
                <a:tab pos="9342000" algn="l"/>
              </a:tabLst>
              <a:defRPr lang="ru-RU" sz="127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3pPr>
            <a:lvl4pPr marL="1600199" marR="0" lvl="3" indent="-228600" algn="l" rtl="0" hangingPunct="0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843119" algn="l"/>
                <a:tab pos="1039679" algn="l"/>
                <a:tab pos="1488959" algn="l"/>
                <a:tab pos="1938239" algn="l"/>
                <a:tab pos="2387519" algn="l"/>
                <a:tab pos="2836799" algn="l"/>
                <a:tab pos="3286079" algn="l"/>
                <a:tab pos="3735358" algn="l"/>
                <a:tab pos="4184639" algn="l"/>
                <a:tab pos="4633919" algn="l"/>
                <a:tab pos="5083198" algn="l"/>
                <a:tab pos="5532479" algn="l"/>
                <a:tab pos="5981759" algn="l"/>
                <a:tab pos="6431039" algn="l"/>
                <a:tab pos="6880319" algn="l"/>
                <a:tab pos="7329599" algn="l"/>
                <a:tab pos="7778878" algn="l"/>
                <a:tab pos="8228159" algn="l"/>
                <a:tab pos="8677079" algn="l"/>
                <a:tab pos="9126359" algn="l"/>
                <a:tab pos="9575639" algn="l"/>
              </a:tabLst>
              <a:defRPr lang="ru-RU" sz="106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4pPr>
            <a:lvl5pPr marL="2057400" marR="0" lvl="4" indent="-228600" algn="l" rtl="0" hangingPunct="0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1083960" algn="l"/>
                <a:tab pos="1272600" algn="l"/>
                <a:tab pos="1721880" algn="l"/>
                <a:tab pos="2171160" algn="l"/>
                <a:tab pos="2620440" algn="l"/>
                <a:tab pos="3069720" algn="l"/>
                <a:tab pos="3518999" algn="l"/>
                <a:tab pos="3968280" algn="l"/>
                <a:tab pos="4417560" algn="l"/>
                <a:tab pos="4866839" algn="l"/>
                <a:tab pos="5316120" algn="l"/>
                <a:tab pos="5765400" algn="l"/>
                <a:tab pos="6214680" algn="l"/>
                <a:tab pos="6663960" algn="l"/>
                <a:tab pos="7113239" algn="l"/>
                <a:tab pos="7562519" algn="l"/>
                <a:tab pos="8011800" algn="l"/>
                <a:tab pos="8460720" algn="l"/>
                <a:tab pos="8910000" algn="l"/>
                <a:tab pos="9359279" algn="l"/>
                <a:tab pos="9808560" algn="l"/>
              </a:tabLst>
              <a:defRPr lang="ru-RU" sz="106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5pPr>
            <a:lvl6pPr marL="2057400" marR="0" lvl="5" indent="-228600" algn="l" rtl="0" hangingPunct="0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1083960" algn="l"/>
                <a:tab pos="1272600" algn="l"/>
                <a:tab pos="1721880" algn="l"/>
                <a:tab pos="2171160" algn="l"/>
                <a:tab pos="2620440" algn="l"/>
                <a:tab pos="3069720" algn="l"/>
                <a:tab pos="3518999" algn="l"/>
                <a:tab pos="3968280" algn="l"/>
                <a:tab pos="4417560" algn="l"/>
                <a:tab pos="4866839" algn="l"/>
                <a:tab pos="5316120" algn="l"/>
                <a:tab pos="5765400" algn="l"/>
                <a:tab pos="6214680" algn="l"/>
                <a:tab pos="6663960" algn="l"/>
                <a:tab pos="7113239" algn="l"/>
                <a:tab pos="7562519" algn="l"/>
                <a:tab pos="8011800" algn="l"/>
                <a:tab pos="8460720" algn="l"/>
                <a:tab pos="8910000" algn="l"/>
                <a:tab pos="9359279" algn="l"/>
                <a:tab pos="9808560" algn="l"/>
              </a:tabLst>
              <a:defRPr lang="ru-RU" sz="106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6pPr>
            <a:lvl7pPr marL="2057400" marR="0" lvl="6" indent="-228600" algn="l" rtl="0" hangingPunct="0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1083960" algn="l"/>
                <a:tab pos="1272600" algn="l"/>
                <a:tab pos="1721880" algn="l"/>
                <a:tab pos="2171160" algn="l"/>
                <a:tab pos="2620440" algn="l"/>
                <a:tab pos="3069720" algn="l"/>
                <a:tab pos="3518999" algn="l"/>
                <a:tab pos="3968280" algn="l"/>
                <a:tab pos="4417560" algn="l"/>
                <a:tab pos="4866839" algn="l"/>
                <a:tab pos="5316120" algn="l"/>
                <a:tab pos="5765400" algn="l"/>
                <a:tab pos="6214680" algn="l"/>
                <a:tab pos="6663960" algn="l"/>
                <a:tab pos="7113239" algn="l"/>
                <a:tab pos="7562519" algn="l"/>
                <a:tab pos="8011800" algn="l"/>
                <a:tab pos="8460720" algn="l"/>
                <a:tab pos="8910000" algn="l"/>
                <a:tab pos="9359279" algn="l"/>
                <a:tab pos="9808560" algn="l"/>
              </a:tabLst>
              <a:defRPr lang="ru-RU" sz="106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7pPr>
            <a:lvl8pPr marL="2057400" marR="0" lvl="7" indent="-228600" algn="l" rtl="0" hangingPunct="0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1083960" algn="l"/>
                <a:tab pos="1272600" algn="l"/>
                <a:tab pos="1721880" algn="l"/>
                <a:tab pos="2171160" algn="l"/>
                <a:tab pos="2620440" algn="l"/>
                <a:tab pos="3069720" algn="l"/>
                <a:tab pos="3518999" algn="l"/>
                <a:tab pos="3968280" algn="l"/>
                <a:tab pos="4417560" algn="l"/>
                <a:tab pos="4866839" algn="l"/>
                <a:tab pos="5316120" algn="l"/>
                <a:tab pos="5765400" algn="l"/>
                <a:tab pos="6214680" algn="l"/>
                <a:tab pos="6663960" algn="l"/>
                <a:tab pos="7113239" algn="l"/>
                <a:tab pos="7562519" algn="l"/>
                <a:tab pos="8011800" algn="l"/>
                <a:tab pos="8460720" algn="l"/>
                <a:tab pos="8910000" algn="l"/>
                <a:tab pos="9359279" algn="l"/>
                <a:tab pos="9808560" algn="l"/>
              </a:tabLst>
              <a:defRPr lang="ru-RU" sz="106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8pPr>
            <a:lvl9pPr marL="2057400" marR="0" lvl="8" indent="-228600" algn="l" rtl="0" hangingPunct="0">
              <a:lnSpc>
                <a:spcPct val="100000"/>
              </a:lnSpc>
              <a:spcBef>
                <a:spcPts val="26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1083960" algn="l"/>
                <a:tab pos="1272600" algn="l"/>
                <a:tab pos="1721880" algn="l"/>
                <a:tab pos="2171160" algn="l"/>
                <a:tab pos="2620440" algn="l"/>
                <a:tab pos="3069720" algn="l"/>
                <a:tab pos="3518999" algn="l"/>
                <a:tab pos="3968280" algn="l"/>
                <a:tab pos="4417560" algn="l"/>
                <a:tab pos="4866839" algn="l"/>
                <a:tab pos="5316120" algn="l"/>
                <a:tab pos="5765400" algn="l"/>
                <a:tab pos="6214680" algn="l"/>
                <a:tab pos="6663960" algn="l"/>
                <a:tab pos="7113239" algn="l"/>
                <a:tab pos="7562519" algn="l"/>
                <a:tab pos="8011800" algn="l"/>
                <a:tab pos="8460720" algn="l"/>
                <a:tab pos="8910000" algn="l"/>
                <a:tab pos="9359279" algn="l"/>
                <a:tab pos="9808560" algn="l"/>
              </a:tabLst>
              <a:defRPr lang="ru-RU" sz="106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234000" y="3294720"/>
            <a:ext cx="1090440" cy="249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/>
          <a:lstStyle>
            <a:lvl1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800" b="0" i="0" u="none" strike="noStrike" baseline="0"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1598760" y="3294720"/>
            <a:ext cx="1482119" cy="251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3353760" y="3294720"/>
            <a:ext cx="1090440" cy="249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/>
          <a:lstStyle>
            <a:lvl1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800" b="0" i="0" u="none" strike="noStrike" baseline="0"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defRPr>
            </a:lvl1pPr>
          </a:lstStyle>
          <a:p>
            <a:pPr lvl="0"/>
            <a:fld id="{93066625-DCE7-4F89-945A-B5838A5D03C9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indent="0" algn="ctr" rtl="0" hangingPunct="0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ru-RU" sz="2320" b="0" i="0" u="none" strike="noStrike" baseline="0">
          <a:ln>
            <a:noFill/>
          </a:ln>
          <a:solidFill>
            <a:srgbClr val="000000"/>
          </a:solidFill>
          <a:latin typeface="Arial" pitchFamily="18"/>
          <a:ea typeface="Microsoft YaHei" pitchFamily="2"/>
        </a:defRPr>
      </a:lvl1pPr>
    </p:titleStyle>
    <p:bodyStyle>
      <a:lvl1pPr marL="180360" marR="0" indent="-180360" algn="l" rtl="0" hangingPunct="0">
        <a:lnSpc>
          <a:spcPct val="100000"/>
        </a:lnSpc>
        <a:spcBef>
          <a:spcPts val="420"/>
        </a:spcBef>
        <a:spcAft>
          <a:spcPts val="0"/>
        </a:spcAft>
        <a:tabLst>
          <a:tab pos="180360" algn="l"/>
          <a:tab pos="286560" algn="l"/>
          <a:tab pos="735840" algn="l"/>
          <a:tab pos="1185120" algn="l"/>
          <a:tab pos="1634400" algn="l"/>
          <a:tab pos="2083680" algn="l"/>
          <a:tab pos="2532960" algn="l"/>
          <a:tab pos="2982240" algn="l"/>
          <a:tab pos="3431519" algn="l"/>
          <a:tab pos="3880800" algn="l"/>
          <a:tab pos="4330079" algn="l"/>
          <a:tab pos="4779000" algn="l"/>
          <a:tab pos="5228280" algn="l"/>
          <a:tab pos="5677560" algn="l"/>
          <a:tab pos="6126840" algn="l"/>
          <a:tab pos="6576119" algn="l"/>
          <a:tab pos="7025400" algn="l"/>
          <a:tab pos="7474679" algn="l"/>
          <a:tab pos="7923960" algn="l"/>
          <a:tab pos="8373240" algn="l"/>
          <a:tab pos="8822520" algn="l"/>
        </a:tabLst>
        <a:defRPr lang="ru-RU" sz="1690" b="0" i="0" u="none" strike="noStrike" baseline="0">
          <a:ln>
            <a:noFill/>
          </a:ln>
          <a:solidFill>
            <a:srgbClr val="000000"/>
          </a:solidFill>
          <a:latin typeface="Arial" pitchFamily="18"/>
          <a:ea typeface="Microsoft YaHei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sch626uz.mskobr.ru/common_edu/strukturnoe_porazdelenie_sosenki/obwie_svedeniya1/shkol_nyj_muzej/vstrecha_veterana_velikoj_otechestvennoj_vojny_ivanova_vladimira_petrovicha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g"/><Relationship Id="rId11" Type="http://schemas.openxmlformats.org/officeDocument/2006/relationships/image" Target="../media/image61.jpg"/><Relationship Id="rId5" Type="http://schemas.openxmlformats.org/officeDocument/2006/relationships/image" Target="../media/image55.jpg"/><Relationship Id="rId10" Type="http://schemas.openxmlformats.org/officeDocument/2006/relationships/image" Target="../media/image60.jpg"/><Relationship Id="rId4" Type="http://schemas.openxmlformats.org/officeDocument/2006/relationships/image" Target="../media/image54.jpg"/><Relationship Id="rId9" Type="http://schemas.openxmlformats.org/officeDocument/2006/relationships/image" Target="../media/image5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Relationship Id="rId9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69.jpg"/><Relationship Id="rId7" Type="http://schemas.openxmlformats.org/officeDocument/2006/relationships/image" Target="../media/image7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g"/><Relationship Id="rId11" Type="http://schemas.openxmlformats.org/officeDocument/2006/relationships/image" Target="../media/image77.jpg"/><Relationship Id="rId5" Type="http://schemas.openxmlformats.org/officeDocument/2006/relationships/image" Target="../media/image71.jpg"/><Relationship Id="rId10" Type="http://schemas.openxmlformats.org/officeDocument/2006/relationships/image" Target="../media/image76.jpg"/><Relationship Id="rId4" Type="http://schemas.openxmlformats.org/officeDocument/2006/relationships/image" Target="../media/image70.jpg"/><Relationship Id="rId9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770560" y="213480"/>
            <a:ext cx="1909080" cy="30769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илиния 2"/>
          <p:cNvSpPr/>
          <p:nvPr/>
        </p:nvSpPr>
        <p:spPr>
          <a:xfrm>
            <a:off x="82440" y="1007999"/>
            <a:ext cx="2653560" cy="2466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200" b="1" i="0" u="none" strike="noStrike" baseline="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Microsoft YaHei" pitchFamily="2"/>
              </a:rPr>
              <a:t>Роль школьного музея «Ветераны Великой Отечественной войны и труженики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200" b="1" i="0" u="none" strike="noStrike" baseline="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Microsoft YaHei" pitchFamily="2"/>
              </a:rPr>
              <a:t>тыла района Котловка» в </a:t>
            </a:r>
            <a:r>
              <a:rPr lang="ru-RU" sz="1200" b="1" i="0" u="none" strike="noStrike" baseline="0" dirty="0" err="1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Microsoft YaHei" pitchFamily="2"/>
              </a:rPr>
              <a:t>гражданско</a:t>
            </a:r>
            <a:r>
              <a:rPr lang="ru-RU" sz="1200" b="1" i="0" u="none" strike="noStrike" baseline="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Microsoft YaHei" pitchFamily="2"/>
              </a:rPr>
              <a:t> – патриотическом воспитании учащихся</a:t>
            </a:r>
            <a:br>
              <a:rPr lang="ru-RU" sz="1200" b="1" i="0" u="none" strike="noStrike" baseline="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sz="1200" b="1" i="0" u="none" strike="noStrike" baseline="0" dirty="0">
              <a:ln>
                <a:noFill/>
              </a:ln>
              <a:solidFill>
                <a:srgbClr val="FF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200" b="0" i="0" u="none" strike="noStrike" baseline="0" dirty="0">
              <a:ln>
                <a:noFill/>
              </a:ln>
              <a:solidFill>
                <a:srgbClr val="FF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200" b="0" i="0" u="none" strike="noStrike" baseline="0" dirty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Военно-исторический музей </a:t>
            </a:r>
            <a:br>
              <a:rPr lang="ru-RU" sz="1200" b="0" i="0" u="none" strike="noStrike" baseline="0" dirty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r>
              <a:rPr lang="ru-RU" sz="1200" b="0" i="0" u="none" strike="noStrike" baseline="0" dirty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ГБОУ Школа № 626 ЮЗАО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200" b="0" i="0" u="none" strike="noStrike" baseline="0" dirty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 города Москвы </a:t>
            </a:r>
            <a:r>
              <a:rPr lang="ru-RU" sz="1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/>
            </a:r>
            <a:br>
              <a:rPr lang="ru-RU" sz="1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sz="1200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973520" y="297360"/>
            <a:ext cx="640080" cy="678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950400" y="304200"/>
            <a:ext cx="907560" cy="69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39760" y="343440"/>
            <a:ext cx="486360" cy="595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80000" y="0"/>
            <a:ext cx="4212000" cy="717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200" b="0" i="0" u="none" strike="noStrike" baseline="0">
              <a:ln>
                <a:noFill/>
              </a:ln>
              <a:solidFill>
                <a:srgbClr val="7030A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200" b="0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Руководитель военно-исторического музея «Ветераны ВОВ и труженики тыла района Котловка»</a:t>
            </a:r>
            <a:br>
              <a:rPr lang="ru-RU" sz="1200" b="0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r>
              <a:rPr lang="ru-RU" sz="1200" b="0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Соболева Татьяна Алексеевна</a:t>
            </a:r>
            <a:br>
              <a:rPr lang="ru-RU" sz="1200" b="0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r>
              <a:rPr lang="ru-RU" sz="1200" b="0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Член Союза краеведов России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66159" y="973080"/>
            <a:ext cx="3206160" cy="2477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01960" y="-52560"/>
            <a:ext cx="4249440" cy="631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600" b="0" i="0" u="none" strike="noStrike" baseline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Военно-исторический музей: для детей и вместе с ними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93719" y="631440"/>
            <a:ext cx="3406680" cy="2633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35" y="144462"/>
            <a:ext cx="4266853" cy="800397"/>
          </a:xfrm>
        </p:spPr>
        <p:txBody>
          <a:bodyPr/>
          <a:lstStyle/>
          <a:p>
            <a:r>
              <a:rPr lang="ru-RU" sz="1200" dirty="0" smtClean="0">
                <a:hlinkClick r:id="rId2"/>
              </a:rPr>
              <a:t>Ссылка музея </a:t>
            </a:r>
            <a:r>
              <a:rPr lang="en-BZ" sz="1200" dirty="0" smtClean="0">
                <a:hlinkClick r:id="rId2"/>
              </a:rPr>
              <a:t>http</a:t>
            </a:r>
            <a:r>
              <a:rPr lang="en-BZ" sz="1200" dirty="0">
                <a:hlinkClick r:id="rId2"/>
              </a:rPr>
              <a:t>://sch626uz.mskobr.ru/common_edu/strukturnoe_porazdelenie_sosenki/obwie_svedeniya1/shkol_nyj_muzej/vstrecha_veterana_velikoj_otechestvennoj_vojny_ivanova_vladimira_petrovicha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7" y="944860"/>
            <a:ext cx="1515434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700" y="1376908"/>
            <a:ext cx="1519310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515" y="872852"/>
            <a:ext cx="1511300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938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44000" y="360000"/>
            <a:ext cx="4464000" cy="306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342720" marR="0" lvl="0" indent="-339840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r>
              <a:rPr lang="ru-RU" sz="900" b="1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12 </a:t>
            </a:r>
            <a:r>
              <a:rPr lang="ru-RU" sz="900" b="1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декабря 2000г.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в нашей школе был открыт музей на основе 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многолетней поисковой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работы учащихся под руководством 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бывшего директора 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школы </a:t>
            </a:r>
            <a:r>
              <a:rPr lang="ru-RU" sz="900" b="1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№</a:t>
            </a:r>
            <a:r>
              <a:rPr lang="ru-RU" sz="900" b="1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517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(626) Л.В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. Крыловой, сотрудников образовательного учреждения и совета ветеранов </a:t>
            </a:r>
            <a:r>
              <a:rPr lang="ru-RU" sz="900" b="0" i="0" u="none" strike="noStrike" baseline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района </a:t>
            </a:r>
            <a:r>
              <a:rPr lang="ru-RU" sz="900" b="0" i="0" u="none" strike="noStrike" baseline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Котловка.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Большую работу по созданию и развитию музея выполнили ветераны Великой Отечественной 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войны: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Савельева Е.Д., </a:t>
            </a:r>
            <a:r>
              <a:rPr lang="ru-RU" sz="900" b="0" i="0" u="none" strike="noStrike" baseline="0" dirty="0" err="1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Кононенкова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В.Н., Рыбина Н.Ф., Игонин Е.А., </a:t>
            </a:r>
            <a:r>
              <a:rPr lang="ru-RU" sz="900" b="0" i="0" u="none" strike="noStrike" baseline="0" dirty="0" err="1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Каманин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Н.А., Новоселова В.Я., Тушев Г.Т., Фролов В.И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., Грановская Т.В., Чернявская О.В., Пшенников В.А., Кагановский И.Б. </a:t>
            </a:r>
            <a:endParaRPr lang="ru-RU" sz="900" dirty="0" smtClean="0"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342720" marR="0" lvl="0" indent="-339840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Экспозиция школьного музея  знакомит  с главными битвами Великой Отечественной войны и участниками их. Тематические стенды посвящены началу войны «Вставай, страна, огромная!», Москва военная» , «Всё для фронта, всё для победы!..», «Победа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!»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в ВОВ (1941-1945гг.), «Содружество» взаимосвязь с краеведческим музеем Белоруссии, волонтёрское движение «Никто не забыт, ничто не забыто</a:t>
            </a:r>
            <a:r>
              <a:rPr lang="ru-RU" sz="900" dirty="0"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», </a:t>
            </a:r>
            <a:r>
              <a:rPr lang="ru-RU" sz="900" dirty="0" smtClean="0"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акции: «Патронажной», «Бессмертный полк».</a:t>
            </a:r>
          </a:p>
          <a:p>
            <a:pPr marL="342720" marR="0" lvl="0" indent="-339840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Специальные разделы посвящены партизанскому движению и народному ополчению в годы Великой Отечественной войны, беспримерному подвигу комсомольцам и пионерам-героям.</a:t>
            </a:r>
          </a:p>
          <a:p>
            <a:pPr marL="342720" marR="0" lvl="0" indent="-339840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В фондах музея  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около двух тысяч экспонатов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– портреты командующих войск Красной Армии, карты сражений, газеты, фотодокументы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, макеты,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репродукции картин, личные документы участников Великой Отечественной войны, фотографии из семейных архивов, книги, различные вещественные экспонаты, переданные в музей ветеранами – жителями района Котловка и собранные в ходе походов и поездок по городам-героям Крыма (Керчь, Севастополь), Ленинградской, Калужской, Смоленской, </a:t>
            </a:r>
            <a:r>
              <a:rPr lang="ru-RU" sz="9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Московской, Тульской </a:t>
            </a:r>
            <a:r>
              <a:rPr lang="ru-RU" sz="9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области активистами кружка «Поиск » при музее.</a:t>
            </a: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endParaRPr lang="ru-RU" sz="900" b="0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r>
              <a:rPr lang="ru-RU" sz="9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        </a:t>
            </a: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r>
              <a:rPr lang="ru-RU" sz="160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       </a:t>
            </a: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endParaRPr lang="ru-RU" sz="800" b="0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endParaRPr lang="ru-RU" sz="800" b="0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endParaRPr lang="ru-RU" sz="800" b="0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endParaRPr lang="ru-RU" sz="800" b="0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endParaRPr lang="ru-RU" sz="800" b="0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endParaRPr lang="ru-RU" sz="800" b="0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342720" marR="0" lvl="0" indent="-339840" algn="l" rtl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  <a:tabLst>
                <a:tab pos="342720" algn="l"/>
                <a:tab pos="791639" algn="l"/>
                <a:tab pos="1240919" algn="l"/>
                <a:tab pos="1690200" algn="l"/>
                <a:tab pos="2139480" algn="l"/>
                <a:tab pos="2588760" algn="l"/>
                <a:tab pos="3038040" algn="l"/>
                <a:tab pos="3487320" algn="l"/>
                <a:tab pos="3936600" algn="l"/>
                <a:tab pos="4385879" algn="l"/>
                <a:tab pos="4835160" algn="l"/>
                <a:tab pos="5284439" algn="l"/>
                <a:tab pos="5733720" algn="l"/>
                <a:tab pos="6183000" algn="l"/>
                <a:tab pos="6632280" algn="l"/>
                <a:tab pos="7081560" algn="l"/>
                <a:tab pos="7530840" algn="l"/>
                <a:tab pos="7980120" algn="l"/>
                <a:tab pos="8429399" algn="l"/>
                <a:tab pos="8878680" algn="l"/>
                <a:tab pos="9327960" algn="l"/>
              </a:tabLst>
              <a:defRPr sz="950"/>
            </a:pPr>
            <a:r>
              <a:rPr lang="ru-RU" sz="8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       </a:t>
            </a:r>
          </a:p>
        </p:txBody>
      </p:sp>
      <p:sp>
        <p:nvSpPr>
          <p:cNvPr id="3" name="Полилиния 2"/>
          <p:cNvSpPr/>
          <p:nvPr/>
        </p:nvSpPr>
        <p:spPr>
          <a:xfrm>
            <a:off x="72000" y="0"/>
            <a:ext cx="4461480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200" b="1" i="0" u="none" strike="noStrike" baseline="0" dirty="0">
                <a:ln>
                  <a:noFill/>
                </a:ln>
                <a:solidFill>
                  <a:srgbClr val="161645"/>
                </a:solidFill>
                <a:latin typeface="Arial" pitchFamily="18"/>
                <a:ea typeface="Microsoft YaHei" pitchFamily="2"/>
                <a:cs typeface="Microsoft YaHei" pitchFamily="2"/>
              </a:rPr>
              <a:t>Музей   «Ветераны  Великой  Отечественной  войны  и  труженики  тыла  района   «Котловка»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88000" y="144000"/>
            <a:ext cx="4095000" cy="34862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r>
              <a:rPr lang="ru-RU" sz="950" b="0" i="0" u="none" strike="noStrike" baseline="0" dirty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* 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009999"/>
                </a:solidFill>
                <a:latin typeface="Arial" pitchFamily="18"/>
                <a:ea typeface="Microsoft YaHei" pitchFamily="2"/>
                <a:cs typeface="Microsoft YaHei" pitchFamily="2"/>
              </a:rPr>
              <a:t>В музее проходят уроки: истории, литературы, обществознание, рисование. На уроках используют музейные экспонаты. Музейный актив проводит экскурсии в целях познавательной и воспитательной работы, используя мемуарную литературу и справочные издания, подлинные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9999"/>
                </a:solidFill>
                <a:latin typeface="Arial" pitchFamily="18"/>
                <a:ea typeface="Microsoft YaHei" pitchFamily="2"/>
                <a:cs typeface="Microsoft YaHei" pitchFamily="2"/>
              </a:rPr>
              <a:t>вещи.</a:t>
            </a:r>
            <a:r>
              <a:rPr lang="ru-RU" sz="950" b="0" i="0" u="none" strike="noStrike" dirty="0" smtClean="0">
                <a:ln>
                  <a:noFill/>
                </a:ln>
                <a:solidFill>
                  <a:srgbClr val="009999"/>
                </a:solidFill>
                <a:latin typeface="Arial" pitchFamily="18"/>
                <a:ea typeface="Microsoft YaHei" pitchFamily="2"/>
                <a:cs typeface="Microsoft YaHei" pitchFamily="2"/>
              </a:rPr>
              <a:t> Активисты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9999"/>
                </a:solidFill>
                <a:latin typeface="Arial" pitchFamily="18"/>
                <a:ea typeface="Microsoft YaHei" pitchFamily="2"/>
                <a:cs typeface="Microsoft YaHei" pitchFamily="2"/>
              </a:rPr>
              <a:t>посещает 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009999"/>
                </a:solidFill>
                <a:latin typeface="Arial" pitchFamily="18"/>
                <a:ea typeface="Microsoft YaHei" pitchFamily="2"/>
                <a:cs typeface="Microsoft YaHei" pitchFamily="2"/>
              </a:rPr>
              <a:t>ветеранов, участвует в конкурсах и создаёт архивные папки на ветеранов для будущего поколения.</a:t>
            </a:r>
          </a:p>
          <a:p>
            <a:pPr marL="0" marR="0" lvl="0" indent="0" algn="l" rtl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r>
              <a:rPr lang="ru-RU" sz="950" b="0" i="0" u="none" strike="noStrike" baseline="0" dirty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   Вахта памяти проводится в музее в дни памятных дат. Встреча с ветеранами и тружениками тыла проходят у нас в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школе:</a:t>
            </a:r>
            <a:r>
              <a:rPr lang="ru-RU" sz="950" b="0" i="0" u="none" strike="noStrike" dirty="0" smtClean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музее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, классах, актовом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зале и на площадке</a:t>
            </a:r>
            <a:r>
              <a:rPr lang="ru-RU" sz="950" dirty="0" smtClean="0"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.</a:t>
            </a:r>
            <a:endParaRPr lang="ru-RU" sz="950" b="0" i="0" u="none" strike="noStrike" baseline="0" dirty="0">
              <a:ln>
                <a:noFill/>
              </a:ln>
              <a:solidFill>
                <a:srgbClr val="7030A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l" rtl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r>
              <a:rPr lang="ru-RU" sz="95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  *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Под руководством  руководителя музея и других педагогов поводим праздничные концерты </a:t>
            </a:r>
            <a:r>
              <a:rPr lang="ru-RU" sz="950" dirty="0"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50" dirty="0" smtClean="0"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к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Дню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Воинской Славы</a:t>
            </a:r>
            <a:r>
              <a:rPr lang="ru-RU" sz="950" b="0" i="0" u="none" strike="noStrike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для 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наших ветеранов.  Поздравляем их с Днём рождения и праздниками, а кто не ходит, то посещаем на дому .</a:t>
            </a:r>
          </a:p>
          <a:p>
            <a:pPr lvl="0">
              <a:lnSpc>
                <a:spcPct val="80000"/>
              </a:lnSpc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r>
              <a:rPr lang="ru-RU" sz="950" b="0" i="0" u="none" strike="noStrike" baseline="0" dirty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  * Активисты участвовали в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конкурсах:</a:t>
            </a:r>
            <a:r>
              <a:rPr lang="ru-RU" sz="950" b="0" i="0" u="none" strike="noStrike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«Никто 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не забыт, ничто не забыто», «Из дальних странствий </a:t>
            </a:r>
            <a:r>
              <a:rPr lang="ru-RU" sz="950" b="0" i="0" u="none" strike="noStrike" baseline="0" dirty="0" err="1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возвратясь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», «Юный экскурсовод», «Кубок Героев»,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«Духовные скрепы Отечество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», «Моему музею посвящается»,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«Музейный лабиринт», 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«Ярмарка идей на Юго-Западе», «Культура и дети» и прочие. Они готовят материал о ветеранах войны и труда для газет: «За Калужской заставой», «Вечерняя Москва», «Возглас», «Наш район Котловка», сборников «Ветераны». Издают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книги:</a:t>
            </a:r>
            <a:r>
              <a:rPr lang="ru-RU" sz="950" b="0" i="0" u="none" strike="noStrike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В. </a:t>
            </a:r>
            <a:r>
              <a:rPr lang="ru-RU" sz="950" b="0" i="0" u="none" strike="noStrike" baseline="0" dirty="0" err="1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Шмуратов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r>
              <a:rPr lang="ru-RU" sz="950" b="0" i="0" u="none" strike="noStrike" baseline="0" dirty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«Избранное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», Буков И.А. </a:t>
            </a:r>
            <a:r>
              <a:rPr lang="ru-RU" sz="950" dirty="0" smtClean="0"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о местах нашей Родины</a:t>
            </a:r>
            <a:r>
              <a:rPr lang="ru-RU" sz="950" b="0" i="0" u="none" strike="noStrike" baseline="0" dirty="0" smtClean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.</a:t>
            </a:r>
            <a:endParaRPr lang="ru-RU" sz="950" b="0" i="0" u="none" strike="noStrike" baseline="0" dirty="0">
              <a:ln>
                <a:noFill/>
              </a:ln>
              <a:solidFill>
                <a:srgbClr val="0070C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l" rtl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r>
              <a:rPr lang="ru-RU" sz="95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  * После таких мероприятий учащиеся меняются. Расширяется их кругозор. Проявляется творческая инициатива в процессе сбора материала, чувство локтя к окружающим, оказывается помощь ветеранам войны и труда, инвалидам. Дети, учителя, ветераны, родители знают наш музей и помнят его. Только благодаря им он живёт.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 rot="4800">
            <a:off x="215937" y="188416"/>
            <a:ext cx="4320000" cy="603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r>
              <a:rPr lang="ru-RU" sz="1400" b="0" i="1" u="none" strike="noStrike" baseline="0">
                <a:ln>
                  <a:noFill/>
                </a:ln>
                <a:solidFill>
                  <a:srgbClr val="7030A0"/>
                </a:solidFill>
                <a:latin typeface="Century Schoolbook" pitchFamily="18"/>
                <a:ea typeface="Microsoft YaHei" pitchFamily="2"/>
                <a:cs typeface="Microsoft YaHei" pitchFamily="2"/>
              </a:rPr>
              <a:t>Цели:</a:t>
            </a:r>
          </a:p>
        </p:txBody>
      </p:sp>
      <p:sp>
        <p:nvSpPr>
          <p:cNvPr id="3" name="Полилиния 2"/>
          <p:cNvSpPr/>
          <p:nvPr/>
        </p:nvSpPr>
        <p:spPr>
          <a:xfrm>
            <a:off x="255600" y="648000"/>
            <a:ext cx="4190399" cy="2583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9900"/>
              </a:buClr>
              <a:buSzPct val="100000"/>
              <a:buFont typeface="Wingdings" pitchFamily="2"/>
              <a:buChar char="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r>
              <a:rPr lang="ru-RU" sz="14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Гражданское и военно-патриотическое воспитание </a:t>
            </a:r>
            <a:r>
              <a:rPr lang="ru-RU" sz="1400" b="0" i="0" u="none" strike="noStrike" baseline="0" dirty="0" smtClean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в духе толерантности на </a:t>
            </a:r>
            <a:r>
              <a:rPr lang="ru-RU" sz="14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примере героического подвига защитников </a:t>
            </a:r>
            <a:r>
              <a:rPr lang="ru-RU" sz="1400" b="0" i="0" u="none" strike="noStrike" baseline="0" dirty="0" smtClean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Отечества и дружбы народов</a:t>
            </a:r>
            <a:endParaRPr lang="ru-RU" sz="1400" b="0" i="0" u="none" strike="noStrike" baseline="0" dirty="0">
              <a:ln>
                <a:noFill/>
              </a:ln>
              <a:solidFill>
                <a:srgbClr val="0099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9900"/>
              </a:buClr>
              <a:buSzPct val="100000"/>
              <a:buFont typeface="Wingdings" pitchFamily="2"/>
              <a:buChar char="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r>
              <a:rPr lang="ru-RU" sz="14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Сбор, хранение и экспозиция музейных предметов периода Великой Отечественной войны и  поисковых материалов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9900"/>
              </a:buClr>
              <a:buSzPct val="100000"/>
              <a:buFont typeface="Wingdings" pitchFamily="2"/>
              <a:buChar char="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r>
              <a:rPr lang="ru-RU" sz="14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Формирование осознания величия подвига советского народа в Великой Отечественной </a:t>
            </a:r>
            <a:r>
              <a:rPr lang="ru-RU" sz="1400" b="0" i="0" u="none" strike="noStrike" baseline="0" dirty="0" smtClean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войне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9900"/>
              </a:buClr>
              <a:buSzPct val="100000"/>
              <a:buFont typeface="Wingdings" pitchFamily="2"/>
              <a:buChar char="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ru-RU" sz="1400" b="0" i="0" u="none" strike="noStrike" baseline="0" dirty="0">
              <a:ln>
                <a:noFill/>
              </a:ln>
              <a:solidFill>
                <a:srgbClr val="00990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9900"/>
              </a:buClr>
              <a:buSzPct val="100000"/>
              <a:buFont typeface="Wingdings" pitchFamily="2"/>
              <a:buChar char="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ru-RU" sz="1400" b="0" i="0" u="none" strike="noStrike" baseline="0" dirty="0">
              <a:ln>
                <a:noFill/>
              </a:ln>
              <a:solidFill>
                <a:srgbClr val="0099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72000" y="72000"/>
            <a:ext cx="4464000" cy="6879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300"/>
            </a:pPr>
            <a:r>
              <a:rPr lang="ru-RU" sz="1200" b="0" i="0" u="none" strike="noStrike" baseline="0" dirty="0">
                <a:ln>
                  <a:noFill/>
                </a:ln>
                <a:solidFill>
                  <a:srgbClr val="009999"/>
                </a:solidFill>
                <a:latin typeface="Arial" pitchFamily="18"/>
                <a:ea typeface="Microsoft YaHei" pitchFamily="2"/>
                <a:cs typeface="Microsoft YaHei" pitchFamily="2"/>
              </a:rPr>
              <a:t>Основные направления деятельности школьного музея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300"/>
            </a:pPr>
            <a:endParaRPr lang="ru-RU" sz="1300" b="0" i="0" u="none" strike="noStrike" baseline="0" dirty="0">
              <a:ln>
                <a:noFill/>
              </a:ln>
              <a:solidFill>
                <a:srgbClr val="009999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300"/>
            </a:pPr>
            <a:endParaRPr lang="ru-RU" sz="1300" b="0" i="0" u="none" strike="noStrike" baseline="0" dirty="0">
              <a:ln>
                <a:noFill/>
              </a:ln>
              <a:solidFill>
                <a:srgbClr val="009999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39400" y="144000"/>
            <a:ext cx="4080600" cy="21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endParaRPr lang="ru-RU" sz="1400" b="0" i="0" u="none" strike="noStrike" baseline="0">
              <a:ln>
                <a:noFill/>
              </a:ln>
              <a:solidFill>
                <a:srgbClr val="7030A0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1400" b="0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Задачи:</a:t>
            </a:r>
            <a:r>
              <a:rPr lang="ru-RU" sz="1800" b="0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/>
            </a:r>
            <a:br>
              <a:rPr lang="ru-RU" sz="1800" b="0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sz="1800" b="0" i="0" u="none" strike="noStrike" baseline="0">
              <a:ln>
                <a:noFill/>
              </a:ln>
              <a:solidFill>
                <a:srgbClr val="7030A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35719" y="484920"/>
            <a:ext cx="4643921" cy="305222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457200" lvl="0" indent="-454320">
              <a:lnSpc>
                <a:spcPct val="90000"/>
              </a:lnSpc>
              <a:spcBef>
                <a:spcPts val="697"/>
              </a:spcBef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r>
              <a:rPr lang="ru-RU" sz="1300" b="0" i="0" u="none" strike="noStrike" baseline="0" dirty="0" smtClean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Содействовать созданию и внедрению исторического образования и воспитания обучающихся через интерес проводимых мероприятий </a:t>
            </a:r>
          </a:p>
          <a:p>
            <a:pPr marL="457200" marR="0" lvl="0" indent="-454320" rtl="0" hangingPunct="1">
              <a:lnSpc>
                <a:spcPct val="9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r>
              <a:rPr lang="ru-RU" sz="1300" b="0" i="0" u="none" strike="noStrike" baseline="0" dirty="0" smtClean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Обеспечение </a:t>
            </a: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духовного развития</a:t>
            </a:r>
          </a:p>
          <a:p>
            <a:pPr marL="457200" marR="0" lvl="0" indent="-454320" rtl="0" hangingPunct="1">
              <a:lnSpc>
                <a:spcPct val="9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Приобщения к ценностям национальной и мировой культуры</a:t>
            </a:r>
          </a:p>
          <a:p>
            <a:pPr marL="457200" marR="0" lvl="0" indent="-454320" rtl="0" hangingPunct="1">
              <a:lnSpc>
                <a:spcPct val="9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Совершенствование форм и методов  работы с посетителями</a:t>
            </a:r>
          </a:p>
          <a:p>
            <a:pPr marL="457200" marR="0" lvl="0" indent="-454320" rtl="0" hangingPunct="1">
              <a:lnSpc>
                <a:spcPct val="9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Улучшение </a:t>
            </a:r>
            <a:r>
              <a:rPr lang="ru-RU" sz="1300" b="0" i="0" u="none" strike="noStrike" baseline="0" dirty="0" smtClean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учебно-экскурсионного </a:t>
            </a: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обслуживания</a:t>
            </a:r>
          </a:p>
          <a:p>
            <a:pPr marL="457200" marR="0" lvl="0" indent="-454320" rtl="0" hangingPunct="1">
              <a:lnSpc>
                <a:spcPct val="9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Активизировать выставочную работу</a:t>
            </a:r>
          </a:p>
          <a:p>
            <a:pPr marL="457200" marR="0" lvl="0" indent="-454320" rtl="0" hangingPunct="1">
              <a:lnSpc>
                <a:spcPct val="9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Наладить планомерные контакты с историческими </a:t>
            </a:r>
            <a:r>
              <a:rPr lang="ru-RU" sz="1300" b="0" i="0" u="none" strike="noStrike" baseline="0" dirty="0" smtClean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и краеведческими </a:t>
            </a: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музеями</a:t>
            </a:r>
          </a:p>
          <a:p>
            <a:pPr marL="457200" marR="0" lvl="0" indent="-454320" rtl="0" hangingPunct="1">
              <a:lnSpc>
                <a:spcPct val="9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r>
              <a:rPr lang="ru-RU" sz="1300" b="0" i="0" u="none" strike="noStrike" baseline="0" dirty="0">
                <a:ln>
                  <a:noFill/>
                </a:ln>
                <a:solidFill>
                  <a:srgbClr val="009900"/>
                </a:solidFill>
                <a:latin typeface="Arial" pitchFamily="18"/>
                <a:ea typeface="Microsoft YaHei" pitchFamily="2"/>
                <a:cs typeface="Microsoft YaHei" pitchFamily="2"/>
              </a:rPr>
              <a:t>Формирование фондов</a:t>
            </a:r>
          </a:p>
          <a:p>
            <a:pPr marL="457200" marR="0" lvl="0" indent="-454320" algn="l" rtl="0" hangingPunct="1">
              <a:lnSpc>
                <a:spcPct val="9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457200" algn="l"/>
                <a:tab pos="906119" algn="l"/>
                <a:tab pos="1355399" algn="l"/>
                <a:tab pos="1804680" algn="l"/>
                <a:tab pos="2253960" algn="l"/>
                <a:tab pos="2703240" algn="l"/>
                <a:tab pos="3152520" algn="l"/>
                <a:tab pos="3601800" algn="l"/>
                <a:tab pos="4051080" algn="l"/>
                <a:tab pos="4500359" algn="l"/>
                <a:tab pos="4949640" algn="l"/>
                <a:tab pos="5398919" algn="l"/>
                <a:tab pos="5848200" algn="l"/>
                <a:tab pos="6297480" algn="l"/>
                <a:tab pos="6746760" algn="l"/>
                <a:tab pos="7196040" algn="l"/>
                <a:tab pos="7645320" algn="l"/>
                <a:tab pos="8094600" algn="l"/>
                <a:tab pos="8543879" algn="l"/>
                <a:tab pos="8993160" algn="l"/>
                <a:tab pos="9442440" algn="l"/>
              </a:tabLst>
              <a:defRPr sz="1400"/>
            </a:pPr>
            <a:endParaRPr lang="ru-RU" sz="1400" b="0" i="0" u="none" strike="noStrike" baseline="0" dirty="0">
              <a:ln>
                <a:noFill/>
              </a:ln>
              <a:solidFill>
                <a:srgbClr val="0099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0" y="-128160"/>
            <a:ext cx="4680000" cy="603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/>
            </a:r>
            <a:br>
              <a: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r>
              <a: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          </a:t>
            </a:r>
            <a:r>
              <a:rPr lang="ru-RU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Темы военно-исторического музея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34000" y="844199"/>
            <a:ext cx="4198163" cy="2408641"/>
            <a:chOff x="234000" y="844199"/>
            <a:chExt cx="4198163" cy="2408641"/>
          </a:xfrm>
        </p:grpSpPr>
        <p:cxnSp>
          <p:nvCxnSpPr>
            <p:cNvPr id="4" name="Соединительная линия уступом 3"/>
            <p:cNvCxnSpPr>
              <a:stCxn id="10" idx="0"/>
              <a:endCxn id="7" idx="2"/>
            </p:cNvCxnSpPr>
            <p:nvPr/>
          </p:nvCxnSpPr>
          <p:spPr>
            <a:xfrm rot="16200000" flipV="1">
              <a:off x="2830422" y="1305438"/>
              <a:ext cx="479161" cy="1462523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</p:cxnSp>
        <p:cxnSp>
          <p:nvCxnSpPr>
            <p:cNvPr id="5" name="Соединительная линия уступом 4"/>
            <p:cNvCxnSpPr>
              <a:stCxn id="9" idx="0"/>
              <a:endCxn id="7" idx="2"/>
            </p:cNvCxnSpPr>
            <p:nvPr/>
          </p:nvCxnSpPr>
          <p:spPr>
            <a:xfrm rot="5400000" flipH="1" flipV="1">
              <a:off x="2099160" y="2036700"/>
              <a:ext cx="479161" cy="12700"/>
            </a:xfrm>
            <a:prstGeom prst="bentConnector3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</p:cxnSp>
        <p:cxnSp>
          <p:nvCxnSpPr>
            <p:cNvPr id="6" name="Соединительная линия уступом 5"/>
            <p:cNvCxnSpPr>
              <a:stCxn id="8" idx="0"/>
              <a:endCxn id="7" idx="2"/>
            </p:cNvCxnSpPr>
            <p:nvPr/>
          </p:nvCxnSpPr>
          <p:spPr>
            <a:xfrm rot="5400000" flipH="1" flipV="1">
              <a:off x="1350420" y="1311600"/>
              <a:ext cx="502801" cy="1473840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</p:cxnSp>
        <p:sp>
          <p:nvSpPr>
            <p:cNvPr id="7" name="Полилиния 6"/>
            <p:cNvSpPr/>
            <p:nvPr/>
          </p:nvSpPr>
          <p:spPr>
            <a:xfrm>
              <a:off x="1707840" y="844199"/>
              <a:ext cx="1261800" cy="95292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200"/>
              </a:pPr>
              <a:r>
                <a:rPr lang="ru-RU" sz="1200" b="0" i="0" u="none" strike="noStrike" baseline="0" dirty="0">
                  <a:ln>
                    <a:noFill/>
                  </a:ln>
                  <a:solidFill>
                    <a:srgbClr val="000000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Москва военная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234000" y="2299920"/>
              <a:ext cx="1261800" cy="95292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200"/>
              </a:pPr>
              <a:r>
                <a:rPr lang="ru-RU" sz="1200" b="0" i="0" u="none" strike="noStrike" baseline="0" dirty="0" smtClean="0">
                  <a:ln>
                    <a:noFill/>
                  </a:ln>
                  <a:solidFill>
                    <a:srgbClr val="000000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Дети войны</a:t>
              </a:r>
              <a:endParaRPr lang="ru-RU" sz="1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1707840" y="2276280"/>
              <a:ext cx="1261800" cy="95292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algn="ctr"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100"/>
              </a:pPr>
              <a:r>
                <a:rPr lang="ru-RU" sz="1200" dirty="0" smtClean="0">
                  <a:solidFill>
                    <a:srgbClr val="000000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Победа</a:t>
              </a:r>
              <a:r>
                <a:rPr lang="ru-RU" sz="1200" dirty="0">
                  <a:solidFill>
                    <a:srgbClr val="000000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!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100"/>
              </a:pPr>
              <a:endParaRPr lang="ru-RU" sz="11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3170363" y="2276280"/>
              <a:ext cx="1261800" cy="95292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400"/>
              </a:pPr>
              <a:r>
                <a:rPr lang="ru-RU" sz="1200" i="0" u="none" strike="noStrike" baseline="0" dirty="0" smtClean="0">
                  <a:ln>
                    <a:noFill/>
                  </a:ln>
                  <a:solidFill>
                    <a:srgbClr val="000000"/>
                  </a:solidFill>
                  <a:latin typeface="Times New Roman" panose="02020603050405020304" pitchFamily="18" charset="0"/>
                  <a:ea typeface="Microsoft YaHei" pitchFamily="2"/>
                  <a:cs typeface="Times New Roman" panose="02020603050405020304" pitchFamily="18" charset="0"/>
                </a:rPr>
                <a:t>Содружество</a:t>
              </a:r>
              <a:endParaRPr lang="ru-RU" sz="1200" i="0" u="none" strike="noStrike" baseline="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360"/>
            <a:ext cx="1152720" cy="67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288" y="1066560"/>
            <a:ext cx="12858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3" y="1093880"/>
            <a:ext cx="1500187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80000" y="111960"/>
            <a:ext cx="4212000" cy="608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/>
            </a:r>
            <a:br>
              <a:rPr lang="ru-RU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sz="12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1344600" y="360"/>
            <a:ext cx="2084040" cy="3682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1800" b="1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>Москва военная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98480" y="1999080"/>
            <a:ext cx="1841759" cy="145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91800" y="517680"/>
            <a:ext cx="1732319" cy="133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02320" y="2041920"/>
            <a:ext cx="1621439" cy="125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401560" y="451440"/>
            <a:ext cx="1819080" cy="1405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29679" y="2249640"/>
            <a:ext cx="1680119" cy="116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илиния 2"/>
          <p:cNvSpPr/>
          <p:nvPr/>
        </p:nvSpPr>
        <p:spPr>
          <a:xfrm rot="16800">
            <a:off x="-4401" y="-49029"/>
            <a:ext cx="4588682" cy="191039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r>
              <a:rPr lang="ru-RU" sz="2000" i="0" u="none" strike="noStrike" baseline="0" dirty="0">
                <a:ln>
                  <a:noFill/>
                </a:ln>
                <a:solidFill>
                  <a:srgbClr val="F46414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Твой подвиг бессмертен, солдат…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endParaRPr lang="ru-RU" sz="2000" i="0" u="none" strike="noStrike" baseline="0" dirty="0">
              <a:ln>
                <a:noFill/>
              </a:ln>
              <a:solidFill>
                <a:srgbClr val="000000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endParaRPr lang="ru-RU" sz="1400" b="0" i="0" u="none" strike="noStrike" baseline="0" dirty="0">
              <a:ln>
                <a:noFill/>
              </a:ln>
              <a:solidFill>
                <a:srgbClr val="F46414"/>
              </a:solidFill>
              <a:latin typeface="Arial" pitchFamily="18"/>
              <a:ea typeface="Microsoft YaHei" pitchFamily="2"/>
              <a:cs typeface="Microsoft YaHei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950"/>
            </a:pPr>
            <a:r>
              <a:rPr lang="ru-RU" sz="3200" b="1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/>
            </a:r>
            <a:br>
              <a:rPr lang="ru-RU" sz="3200" b="1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sz="3200" b="1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91800" y="478800"/>
            <a:ext cx="1953000" cy="1509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860479" y="1885320"/>
            <a:ext cx="995040" cy="136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644920" y="441360"/>
            <a:ext cx="2035079" cy="1573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86840" y="2097719"/>
            <a:ext cx="1673640" cy="1293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39760" y="99720"/>
            <a:ext cx="4440240" cy="5869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600"/>
            </a:pPr>
            <a:r>
              <a:rPr lang="ru-RU" b="0" i="0" u="none" strike="noStrike" baseline="0" dirty="0">
                <a:ln>
                  <a:noFill/>
                </a:ln>
                <a:solidFill>
                  <a:srgbClr val="0000FF"/>
                </a:solidFill>
                <a:latin typeface="Arial" pitchFamily="18"/>
                <a:ea typeface="Microsoft YaHei" pitchFamily="2"/>
                <a:cs typeface="Microsoft YaHei" pitchFamily="2"/>
              </a:rPr>
              <a:t>Всё для фронта, всё для победы!..</a:t>
            </a:r>
            <a:r>
              <a:rPr lang="ru-RU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  <a:br>
              <a:rPr lang="ru-RU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b="0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60920" y="578520"/>
            <a:ext cx="1621439" cy="125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12840" y="631440"/>
            <a:ext cx="1605960" cy="1240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819520" y="1973880"/>
            <a:ext cx="1704240" cy="131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33280" y="2113200"/>
            <a:ext cx="1765440" cy="136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995480" y="1178280"/>
            <a:ext cx="778320" cy="1070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76120" y="360"/>
            <a:ext cx="3980520" cy="61773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r>
              <a:rPr lang="ru-RU" sz="2000" i="0" u="none" strike="noStrike" baseline="0" dirty="0" smtClean="0">
                <a:ln>
                  <a:noFill/>
                </a:ln>
                <a:solidFill>
                  <a:srgbClr val="C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Победа!</a:t>
            </a:r>
            <a:endParaRPr lang="ru-RU" sz="2000" i="0" u="none" strike="noStrike" baseline="0" dirty="0">
              <a:ln>
                <a:noFill/>
              </a:ln>
              <a:solidFill>
                <a:srgbClr val="C00000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r>
              <a:rPr lang="ru-RU" sz="14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34152" y="516599"/>
            <a:ext cx="1855439" cy="143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28520" y="2009160"/>
            <a:ext cx="1953000" cy="150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634840" y="2075400"/>
            <a:ext cx="1719720" cy="1329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951640" y="459000"/>
            <a:ext cx="1086120" cy="149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55600" y="99360"/>
            <a:ext cx="4212000" cy="603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600"/>
            </a:pPr>
            <a:r>
              <a:rPr lang="ru-RU" sz="1600" b="1" i="0" u="none" strike="noStrike" baseline="0" dirty="0">
                <a:ln>
                  <a:noFill/>
                </a:ln>
                <a:solidFill>
                  <a:srgbClr val="333399"/>
                </a:solidFill>
                <a:latin typeface="Arial" pitchFamily="18"/>
                <a:ea typeface="Microsoft YaHei" pitchFamily="2"/>
                <a:cs typeface="Microsoft YaHei" pitchFamily="2"/>
              </a:rPr>
              <a:t>Формы работы музея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32000" y="648000"/>
            <a:ext cx="3815999" cy="2664000"/>
            <a:chOff x="432000" y="648000"/>
            <a:chExt cx="3815999" cy="2664000"/>
          </a:xfrm>
        </p:grpSpPr>
        <p:sp>
          <p:nvSpPr>
            <p:cNvPr id="4" name="Прямая соединительная линия 3"/>
            <p:cNvSpPr/>
            <p:nvPr/>
          </p:nvSpPr>
          <p:spPr>
            <a:xfrm flipH="1" flipV="1">
              <a:off x="1654200" y="1435320"/>
              <a:ext cx="408240" cy="34128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944280" y="894959"/>
              <a:ext cx="868679" cy="6138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исследо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вательская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деятель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ность</a:t>
              </a:r>
            </a:p>
          </p:txBody>
        </p:sp>
        <p:sp>
          <p:nvSpPr>
            <p:cNvPr id="6" name="Прямая соединительная линия 5"/>
            <p:cNvSpPr/>
            <p:nvPr/>
          </p:nvSpPr>
          <p:spPr>
            <a:xfrm flipH="1" flipV="1">
              <a:off x="1291320" y="1881360"/>
              <a:ext cx="621719" cy="7812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432000" y="1519919"/>
              <a:ext cx="869039" cy="614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день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 памяти</a:t>
              </a:r>
            </a:p>
          </p:txBody>
        </p:sp>
        <p:sp>
          <p:nvSpPr>
            <p:cNvPr id="8" name="Прямая соединительная линия 7"/>
            <p:cNvSpPr/>
            <p:nvPr/>
          </p:nvSpPr>
          <p:spPr>
            <a:xfrm flipH="1">
              <a:off x="1418400" y="2165039"/>
              <a:ext cx="546840" cy="22068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610560" y="2233440"/>
              <a:ext cx="868679" cy="614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связь с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другими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музеями</a:t>
              </a:r>
            </a:p>
          </p:txBody>
        </p:sp>
        <p:sp>
          <p:nvSpPr>
            <p:cNvPr id="10" name="Прямая соединительная линия 9"/>
            <p:cNvSpPr/>
            <p:nvPr/>
          </p:nvSpPr>
          <p:spPr>
            <a:xfrm flipH="1">
              <a:off x="1975320" y="2301120"/>
              <a:ext cx="217440" cy="41472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94280" y="2698200"/>
              <a:ext cx="869039" cy="6138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уроки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мужества</a:t>
              </a:r>
            </a:p>
          </p:txBody>
        </p:sp>
        <p:sp>
          <p:nvSpPr>
            <p:cNvPr id="12" name="Прямая соединительная линия 11"/>
            <p:cNvSpPr/>
            <p:nvPr/>
          </p:nvSpPr>
          <p:spPr>
            <a:xfrm>
              <a:off x="2488680" y="2301120"/>
              <a:ext cx="212760" cy="41400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416320" y="2698200"/>
              <a:ext cx="869399" cy="6138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праздники</a:t>
              </a:r>
            </a:p>
          </p:txBody>
        </p:sp>
        <p:sp>
          <p:nvSpPr>
            <p:cNvPr id="14" name="Прямая соединительная линия 13"/>
            <p:cNvSpPr/>
            <p:nvPr/>
          </p:nvSpPr>
          <p:spPr>
            <a:xfrm>
              <a:off x="2715480" y="2165039"/>
              <a:ext cx="541080" cy="21852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3200040" y="2233440"/>
              <a:ext cx="869399" cy="614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выставки</a:t>
              </a:r>
            </a:p>
          </p:txBody>
        </p:sp>
        <p:sp>
          <p:nvSpPr>
            <p:cNvPr id="16" name="Прямая соединительная линия 15"/>
            <p:cNvSpPr/>
            <p:nvPr/>
          </p:nvSpPr>
          <p:spPr>
            <a:xfrm flipV="1">
              <a:off x="2768040" y="1880280"/>
              <a:ext cx="613440" cy="7884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3378240" y="1519919"/>
              <a:ext cx="869759" cy="614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конкурсы</a:t>
              </a:r>
            </a:p>
          </p:txBody>
        </p:sp>
        <p:sp>
          <p:nvSpPr>
            <p:cNvPr id="18" name="Прямая соединительная линия 17"/>
            <p:cNvSpPr/>
            <p:nvPr/>
          </p:nvSpPr>
          <p:spPr>
            <a:xfrm flipV="1">
              <a:off x="2618640" y="1435320"/>
              <a:ext cx="399240" cy="34128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2865960" y="896040"/>
              <a:ext cx="869759" cy="6134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встречи с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ветеранами</a:t>
              </a:r>
            </a:p>
          </p:txBody>
        </p:sp>
        <p:sp>
          <p:nvSpPr>
            <p:cNvPr id="20" name="Прямая соединительная линия 19"/>
            <p:cNvSpPr/>
            <p:nvPr/>
          </p:nvSpPr>
          <p:spPr>
            <a:xfrm flipV="1">
              <a:off x="2340000" y="1261800"/>
              <a:ext cx="0" cy="44388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endParaRPr lang="ru-RU" sz="1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1904400" y="648000"/>
              <a:ext cx="869399" cy="6138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  <a:defRPr sz="1000"/>
              </a:pPr>
              <a:r>
                <a:rPr lang="ru-RU" sz="10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экскурсии</a:t>
              </a: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1904400" y="1705680"/>
              <a:ext cx="869399" cy="6148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BBE0E3"/>
            </a:solidFill>
            <a:ln w="936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0" tIns="0" rIns="0" bIns="0" anchor="ctr" anchorCtr="0" compatLnSpc="1"/>
            <a:lstStyle/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r>
                <a:rPr lang="ru-RU" sz="12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поисковая</a:t>
              </a:r>
            </a:p>
            <a:p>
              <a:pPr marL="0" marR="0" lvl="0" indent="0" algn="ct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9" algn="l"/>
                  <a:tab pos="898199" algn="l"/>
                  <a:tab pos="1347480" algn="l"/>
                  <a:tab pos="1796760" algn="l"/>
                  <a:tab pos="2246040" algn="l"/>
                  <a:tab pos="2695320" algn="l"/>
                  <a:tab pos="3144600" algn="l"/>
                  <a:tab pos="3593880" algn="l"/>
                  <a:tab pos="4043159" algn="l"/>
                  <a:tab pos="4492440" algn="l"/>
                  <a:tab pos="4941719" algn="l"/>
                  <a:tab pos="5391000" algn="l"/>
                  <a:tab pos="5840280" algn="l"/>
                  <a:tab pos="6289560" algn="l"/>
                  <a:tab pos="6738840" algn="l"/>
                  <a:tab pos="7188120" algn="l"/>
                  <a:tab pos="7637400" algn="l"/>
                  <a:tab pos="8086679" algn="l"/>
                  <a:tab pos="8535960" algn="l"/>
                  <a:tab pos="8985240" algn="l"/>
                </a:tabLst>
              </a:pPr>
              <a:r>
                <a:rPr lang="ru-RU" sz="1200" b="0" i="0" u="none" strike="noStrike" baseline="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Microsoft YaHei" pitchFamily="2"/>
                  <a:cs typeface="Microsoft YaHei" pitchFamily="2"/>
                </a:rPr>
                <a:t> работа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39400" y="0"/>
            <a:ext cx="4212000" cy="593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b="0" i="0" u="none" strike="noStrike" baseline="0" dirty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  <a:t>Экскурсии</a:t>
            </a:r>
            <a:br>
              <a:rPr lang="ru-RU" b="0" i="0" u="none" strike="noStrike" baseline="0" dirty="0">
                <a:ln>
                  <a:noFill/>
                </a:ln>
                <a:solidFill>
                  <a:srgbClr val="0070C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b="0" i="0" u="none" strike="noStrike" baseline="0" dirty="0">
              <a:ln>
                <a:noFill/>
              </a:ln>
              <a:solidFill>
                <a:srgbClr val="0070C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98480" y="1732680"/>
            <a:ext cx="1875240" cy="144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94760" y="1999080"/>
            <a:ext cx="1672919" cy="1293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707481" y="467640"/>
            <a:ext cx="890999" cy="122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040200" y="403560"/>
            <a:ext cx="1510919" cy="116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86640" y="294840"/>
            <a:ext cx="1142280" cy="1569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39400" y="0"/>
            <a:ext cx="4212000" cy="603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600"/>
            </a:pPr>
            <a:r>
              <a:rPr lang="ru-RU" b="1" i="0" u="none" strike="noStrike" baseline="0" dirty="0">
                <a:ln>
                  <a:noFill/>
                </a:ln>
                <a:solidFill>
                  <a:srgbClr val="0000FF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Поисково-исследовательская работа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159000" y="2078640"/>
            <a:ext cx="1360800" cy="1194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28320" y="1999080"/>
            <a:ext cx="925919" cy="127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28320" y="517680"/>
            <a:ext cx="1029959" cy="1415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324959" y="593640"/>
            <a:ext cx="1194839" cy="111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639800" y="556920"/>
            <a:ext cx="1453320" cy="112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1455120" y="2014919"/>
            <a:ext cx="1452600" cy="1122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65600" y="12240"/>
            <a:ext cx="4212000" cy="505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18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Вахта памяти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39760" y="441360"/>
            <a:ext cx="1491480" cy="115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65960" y="2036879"/>
            <a:ext cx="1492199" cy="115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040200" y="2113200"/>
            <a:ext cx="1492560" cy="11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114360" y="213480"/>
            <a:ext cx="1491839" cy="115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639800" y="1391040"/>
            <a:ext cx="1424880" cy="110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1985039" y="517680"/>
            <a:ext cx="890999" cy="689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39400" y="80764"/>
            <a:ext cx="4212000" cy="52223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>Уроки мужества </a:t>
            </a:r>
            <a:r>
              <a:rPr lang="ru-RU" sz="3200" b="1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  <a:t/>
            </a:r>
            <a:br>
              <a:rPr lang="ru-RU" sz="3200" b="1" i="0" u="none" strike="noStrike" baseline="0" dirty="0">
                <a:ln>
                  <a:noFill/>
                </a:ln>
                <a:solidFill>
                  <a:srgbClr val="C0000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sz="3200" b="1" i="0" u="none" strike="noStrike" baseline="0" dirty="0">
              <a:ln>
                <a:noFill/>
              </a:ln>
              <a:solidFill>
                <a:srgbClr val="C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28520" y="365040"/>
            <a:ext cx="2064240" cy="159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653560" y="2036879"/>
            <a:ext cx="1953000" cy="1510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02320" y="2303280"/>
            <a:ext cx="1492560" cy="11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709000" y="365040"/>
            <a:ext cx="1842479" cy="142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704600" y="1657439"/>
            <a:ext cx="1004040" cy="1379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76120" y="80764"/>
            <a:ext cx="4152087" cy="47543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b="1" i="0" u="none" strike="noStrike" baseline="0" dirty="0">
                <a:ln>
                  <a:noFill/>
                </a:ln>
                <a:solidFill>
                  <a:srgbClr val="C0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Встречи с ветеранами</a:t>
            </a:r>
            <a:r>
              <a:rPr lang="ru-RU" sz="32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  <a:t/>
            </a:r>
            <a:br>
              <a:rPr lang="ru-RU" sz="32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Microsoft YaHei" pitchFamily="2"/>
                <a:cs typeface="Microsoft YaHei" pitchFamily="2"/>
              </a:rPr>
            </a:br>
            <a:endParaRPr lang="ru-RU" sz="3200" b="1" i="0" u="none" strike="noStrike" baseline="0" dirty="0">
              <a:ln>
                <a:noFill/>
              </a:ln>
              <a:solidFill>
                <a:srgbClr val="000000"/>
              </a:solidFill>
              <a:latin typeface="Arial" pitchFamily="18"/>
              <a:ea typeface="Microsoft YaHei" pitchFamily="2"/>
              <a:cs typeface="Microsoft YaHei" pitchFamily="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319920" y="365040"/>
            <a:ext cx="1235519" cy="939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65960" y="289800"/>
            <a:ext cx="1236240" cy="955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371760" y="1465560"/>
            <a:ext cx="1216079" cy="94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77840" y="1387080"/>
            <a:ext cx="1269720" cy="98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659240" y="365040"/>
            <a:ext cx="1324800" cy="102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1746719" y="1488239"/>
            <a:ext cx="1272240" cy="98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205560" y="2412000"/>
            <a:ext cx="1453320" cy="1122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3261600" y="2561760"/>
            <a:ext cx="1259280" cy="97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2081520" y="2547720"/>
            <a:ext cx="689760" cy="947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01960" y="0"/>
            <a:ext cx="4212000" cy="4564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600"/>
            </a:pPr>
            <a:r>
              <a:rPr lang="ru-RU" sz="1600" b="1" i="0" u="none" strike="noStrike" baseline="0">
                <a:ln>
                  <a:noFill/>
                </a:ln>
                <a:solidFill>
                  <a:srgbClr val="7030A0"/>
                </a:solidFill>
                <a:latin typeface="Arial" pitchFamily="18"/>
                <a:ea typeface="Microsoft YaHei" pitchFamily="2"/>
                <a:cs typeface="Microsoft YaHei" pitchFamily="2"/>
              </a:rPr>
              <a:t>Печатные продукции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060055" y="2147787"/>
            <a:ext cx="1399624" cy="1081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369640" y="748029"/>
            <a:ext cx="1108001" cy="856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28520" y="2075400"/>
            <a:ext cx="1493280" cy="115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976917" y="1880964"/>
            <a:ext cx="839159" cy="115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156833" y="728836"/>
            <a:ext cx="1151127" cy="889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88" y="228240"/>
            <a:ext cx="901856" cy="120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610" y="223587"/>
            <a:ext cx="875350" cy="1170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28160" y="-3240"/>
            <a:ext cx="4212000" cy="59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b="1" i="0" u="none" strike="noStrike" baseline="0" dirty="0">
                <a:ln>
                  <a:noFill/>
                </a:ln>
                <a:solidFill>
                  <a:srgbClr val="BC0A23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Конкурсы</a:t>
            </a:r>
            <a:br>
              <a:rPr lang="ru-RU" b="1" i="0" u="none" strike="noStrike" baseline="0" dirty="0">
                <a:ln>
                  <a:noFill/>
                </a:ln>
                <a:solidFill>
                  <a:srgbClr val="BC0A23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</a:br>
            <a:endParaRPr lang="ru-RU" b="1" i="0" u="none" strike="noStrike" baseline="0" dirty="0">
              <a:ln>
                <a:noFill/>
              </a:ln>
              <a:solidFill>
                <a:srgbClr val="BC0A23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445920" y="112320"/>
            <a:ext cx="1110600" cy="858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43800" y="99720"/>
            <a:ext cx="838439" cy="115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740760" y="1016640"/>
            <a:ext cx="839159" cy="115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376360" y="2209320"/>
            <a:ext cx="865080" cy="11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824119" y="327240"/>
            <a:ext cx="1272959" cy="983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276120" y="1391040"/>
            <a:ext cx="669960" cy="920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3482280" y="2430360"/>
            <a:ext cx="965160" cy="74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168840" y="2486520"/>
            <a:ext cx="1120319" cy="866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1193759" y="1323000"/>
            <a:ext cx="1367280" cy="105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76119" y="0"/>
            <a:ext cx="4296103" cy="7401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600"/>
            </a:pPr>
            <a:r>
              <a:rPr lang="ru-RU" b="1" i="0" u="none" strike="noStrike" baseline="0" dirty="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Волонтёрское движение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665800" y="2077920"/>
            <a:ext cx="1493280" cy="11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20919" y="2077920"/>
            <a:ext cx="1493280" cy="11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666520" y="844199"/>
            <a:ext cx="1491480" cy="115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95759" y="656828"/>
            <a:ext cx="1491480" cy="1153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234000" y="0"/>
            <a:ext cx="4212000" cy="593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600"/>
            </a:pPr>
            <a:r>
              <a:rPr lang="ru-RU" sz="1600" b="1" i="0" u="none" strike="noStrike" baseline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Microsoft YaHei" pitchFamily="2"/>
                <a:cs typeface="Microsoft YaHei" pitchFamily="2"/>
              </a:rPr>
              <a:t>Наши достижения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6640" y="517680"/>
            <a:ext cx="1491480" cy="115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929679" y="478800"/>
            <a:ext cx="1491839" cy="115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971000" y="555480"/>
            <a:ext cx="839879" cy="11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008440" y="1896840"/>
            <a:ext cx="839159" cy="115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239760" y="2075400"/>
            <a:ext cx="1572119" cy="121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2966399" y="1846439"/>
            <a:ext cx="1547640" cy="1196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2191</TotalTime>
  <Words>786</Words>
  <Application>Microsoft Office PowerPoint</Application>
  <PresentationFormat>Произвольный</PresentationFormat>
  <Paragraphs>87</Paragraphs>
  <Slides>23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Обычный</vt:lpstr>
      <vt:lpstr>Презентация PowerPoint</vt:lpstr>
      <vt:lpstr>Презентация PowerPoint</vt:lpstr>
      <vt:lpstr>Презентация PowerPoint</vt:lpstr>
      <vt:lpstr>Ссылка музея http://sch626uz.mskobr.ru/common_edu/strukturnoe_porazdelenie_sosenki/obwie_svedeniya1/shkol_nyj_muzej/vstrecha_veterana_velikoj_otechestvennoj_vojny_ivanova_vladimira_petrovicha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 ГОУ  СОШ № 517  «Ветераны Великой Отечественной войны и труженики тыла района «Котловка»</dc:title>
  <dc:creator>библиотека</dc:creator>
  <cp:lastModifiedBy>user</cp:lastModifiedBy>
  <cp:revision>135</cp:revision>
  <cp:lastPrinted>2016-11-14T13:40:48Z</cp:lastPrinted>
  <dcterms:created xsi:type="dcterms:W3CDTF">2009-01-13T09:39:25Z</dcterms:created>
  <dcterms:modified xsi:type="dcterms:W3CDTF">2016-12-30T15:59:56Z</dcterms:modified>
</cp:coreProperties>
</file>