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sldIdLst>
    <p:sldId id="256" r:id="rId2"/>
    <p:sldId id="258" r:id="rId3"/>
    <p:sldId id="260" r:id="rId4"/>
    <p:sldId id="264" r:id="rId5"/>
    <p:sldId id="265" r:id="rId6"/>
    <p:sldId id="267" r:id="rId7"/>
    <p:sldId id="266" r:id="rId8"/>
    <p:sldId id="268" r:id="rId9"/>
    <p:sldId id="269" r:id="rId10"/>
    <p:sldId id="270" r:id="rId11"/>
    <p:sldId id="271" r:id="rId12"/>
    <p:sldId id="272" r:id="rId13"/>
    <p:sldId id="275" r:id="rId14"/>
    <p:sldId id="273" r:id="rId15"/>
    <p:sldId id="262" r:id="rId16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AE1838E-339F-4912-A0BC-A71476C6F087}">
          <p14:sldIdLst>
            <p14:sldId id="256"/>
            <p14:sldId id="258"/>
            <p14:sldId id="260"/>
            <p14:sldId id="264"/>
            <p14:sldId id="265"/>
          </p14:sldIdLst>
        </p14:section>
        <p14:section name="Раздел без заголовка" id="{699CEB79-500E-45E8-A56B-F4570562D9AD}">
          <p14:sldIdLst>
            <p14:sldId id="267"/>
            <p14:sldId id="266"/>
            <p14:sldId id="268"/>
            <p14:sldId id="269"/>
            <p14:sldId id="270"/>
            <p14:sldId id="271"/>
            <p14:sldId id="272"/>
            <p14:sldId id="275"/>
            <p14:sldId id="273"/>
            <p14:sldId id="2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000000"/>
    <a:srgbClr val="5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1" autoAdjust="0"/>
    <p:restoredTop sz="94660"/>
  </p:normalViewPr>
  <p:slideViewPr>
    <p:cSldViewPr>
      <p:cViewPr>
        <p:scale>
          <a:sx n="66" d="100"/>
          <a:sy n="66" d="100"/>
        </p:scale>
        <p:origin x="-10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9284B-E381-4FDF-AFB6-763805E84F53}" type="datetimeFigureOut">
              <a:rPr lang="ru-RU" smtClean="0"/>
              <a:pPr/>
              <a:t>12.09.2015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3BA7-72CA-4438-9EFA-5C5FD60790C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conveyor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9284B-E381-4FDF-AFB6-763805E84F53}" type="datetimeFigureOut">
              <a:rPr lang="ru-RU" smtClean="0"/>
              <a:pPr/>
              <a:t>12.09.2015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3BA7-72CA-4438-9EFA-5C5FD60790C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conveyor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9284B-E381-4FDF-AFB6-763805E84F53}" type="datetimeFigureOut">
              <a:rPr lang="ru-RU" smtClean="0"/>
              <a:pPr/>
              <a:t>12.09.2015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3853BA7-72CA-4438-9EFA-5C5FD60790C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conveyor dir="l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9284B-E381-4FDF-AFB6-763805E84F53}" type="datetimeFigureOut">
              <a:rPr lang="ru-RU" smtClean="0"/>
              <a:pPr/>
              <a:t>12.09.2015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3BA7-72CA-4438-9EFA-5C5FD60790C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conveyor dir="l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9284B-E381-4FDF-AFB6-763805E84F53}" type="datetimeFigureOut">
              <a:rPr lang="ru-RU" smtClean="0"/>
              <a:pPr/>
              <a:t>12.09.2015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3BA7-72CA-4438-9EFA-5C5FD60790C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conveyor dir="l"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9284B-E381-4FDF-AFB6-763805E84F53}" type="datetimeFigureOut">
              <a:rPr lang="ru-RU" smtClean="0"/>
              <a:pPr/>
              <a:t>12.09.2015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3BA7-72CA-4438-9EFA-5C5FD60790C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conveyor dir="l"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9284B-E381-4FDF-AFB6-763805E84F53}" type="datetimeFigureOut">
              <a:rPr lang="ru-RU" smtClean="0"/>
              <a:pPr/>
              <a:t>12.09.2015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3BA7-72CA-4438-9EFA-5C5FD60790C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conveyor dir="l"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9284B-E381-4FDF-AFB6-763805E84F53}" type="datetimeFigureOut">
              <a:rPr lang="ru-RU" smtClean="0"/>
              <a:pPr/>
              <a:t>12.09.2015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3BA7-72CA-4438-9EFA-5C5FD60790C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conveyor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9284B-E381-4FDF-AFB6-763805E84F53}" type="datetimeFigureOut">
              <a:rPr lang="ru-RU" smtClean="0"/>
              <a:pPr/>
              <a:t>12.09.2015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3BA7-72CA-4438-9EFA-5C5FD60790C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conveyor dir="l"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9284B-E381-4FDF-AFB6-763805E84F53}" type="datetimeFigureOut">
              <a:rPr lang="ru-RU" smtClean="0"/>
              <a:pPr/>
              <a:t>12.09.2015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3BA7-72CA-4438-9EFA-5C5FD60790C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conveyor dir="l"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9284B-E381-4FDF-AFB6-763805E84F53}" type="datetimeFigureOut">
              <a:rPr lang="ru-RU" smtClean="0"/>
              <a:pPr/>
              <a:t>12.09.2015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3BA7-72CA-4438-9EFA-5C5FD60790C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conveyor dir="l"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AC9284B-E381-4FDF-AFB6-763805E84F53}" type="datetimeFigureOut">
              <a:rPr lang="ru-RU" smtClean="0"/>
              <a:pPr/>
              <a:t>12.09.2015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3853BA7-72CA-4438-9EFA-5C5FD60790C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conveyor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C:\Users\1\Desktop\&#1085;&#1072;%20&#1073;&#1077;&#1079;&#1099;&#1084;&#1103;&#1085;&#1085;&#1086;&#1081;%20&#1074;&#1099;&#1089;&#1086;&#1090;&#1077;.mp3" TargetMode="External"/><Relationship Id="rId1" Type="http://schemas.microsoft.com/office/2007/relationships/media" Target="file:///C:\Users\1\Desktop\&#1085;&#1072;%20&#1073;&#1077;&#1079;&#1099;&#1084;&#1103;&#1085;&#1085;&#1086;&#1081;%20&#1074;&#1099;&#1089;&#1086;&#1090;&#1077;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9.gif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473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15816" y="2636912"/>
            <a:ext cx="5925344" cy="2664296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6000" cap="none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«Этих дней </a:t>
            </a:r>
            <a:br>
              <a:rPr lang="ru-RU" sz="6000" cap="none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urier New" pitchFamily="49" charset="0"/>
                <a:ea typeface="Arial Unicode MS" pitchFamily="34" charset="-128"/>
                <a:cs typeface="Courier New" pitchFamily="49" charset="0"/>
              </a:rPr>
            </a:br>
            <a:r>
              <a:rPr lang="ru-RU" sz="6000" cap="none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не смолкнет </a:t>
            </a:r>
            <a:r>
              <a:rPr lang="en-US" sz="6000" cap="none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/>
            </a:r>
            <a:br>
              <a:rPr lang="en-US" sz="6000" cap="none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urier New" pitchFamily="49" charset="0"/>
                <a:ea typeface="Arial Unicode MS" pitchFamily="34" charset="-128"/>
                <a:cs typeface="Courier New" pitchFamily="49" charset="0"/>
              </a:rPr>
            </a:br>
            <a:r>
              <a:rPr lang="ru-RU" sz="6000" cap="none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слава»</a:t>
            </a:r>
            <a:endParaRPr lang="ru-RU" sz="6000" cap="none" dirty="0">
              <a:ln w="18415" cmpd="sng">
                <a:solidFill>
                  <a:srgbClr val="FF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urier New" pitchFamily="49" charset="0"/>
              <a:ea typeface="Arial Unicode MS" pitchFamily="34" charset="-128"/>
              <a:cs typeface="Courier New" pitchFamily="49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260648"/>
            <a:ext cx="6264696" cy="2376264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2000" b="1" spc="150" dirty="0" err="1" smtClean="0">
                <a:ln w="50800">
                  <a:solidFill>
                    <a:schemeClr val="bg1"/>
                  </a:solidFill>
                </a:ln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Абильман</a:t>
            </a:r>
            <a:r>
              <a:rPr lang="ru-RU" sz="2000" b="1" spc="150" dirty="0" smtClean="0">
                <a:ln w="50800">
                  <a:solidFill>
                    <a:schemeClr val="bg1"/>
                  </a:solidFill>
                </a:ln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000" b="1" spc="150" dirty="0" err="1" smtClean="0">
                <a:ln w="50800">
                  <a:solidFill>
                    <a:schemeClr val="bg1"/>
                  </a:solidFill>
                </a:ln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Нариман</a:t>
            </a:r>
            <a:endParaRPr lang="ru-RU" sz="2000" b="1" spc="150" dirty="0" smtClean="0">
              <a:ln w="50800">
                <a:solidFill>
                  <a:schemeClr val="bg1"/>
                </a:solidFill>
              </a:ln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ru-RU" sz="2000" b="1" spc="150" dirty="0" smtClean="0">
                <a:ln w="50800">
                  <a:solidFill>
                    <a:schemeClr val="bg1"/>
                  </a:solidFill>
                </a:ln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9 </a:t>
            </a:r>
            <a:r>
              <a:rPr lang="ru-RU" sz="2000" b="1" spc="150" dirty="0" smtClean="0">
                <a:ln w="50800">
                  <a:solidFill>
                    <a:schemeClr val="bg1"/>
                  </a:solidFill>
                </a:ln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класс</a:t>
            </a:r>
          </a:p>
          <a:p>
            <a:r>
              <a:rPr lang="ru-RU" sz="2000" b="1" spc="150" dirty="0" smtClean="0">
                <a:ln w="50800">
                  <a:solidFill>
                    <a:schemeClr val="bg1"/>
                  </a:solidFill>
                </a:ln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Дворец школьников </a:t>
            </a:r>
            <a:r>
              <a:rPr lang="ru-RU" sz="2000" b="1" spc="150" dirty="0" err="1" smtClean="0">
                <a:ln w="50800">
                  <a:solidFill>
                    <a:schemeClr val="bg1"/>
                  </a:solidFill>
                </a:ln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им.М.М.Катаева</a:t>
            </a:r>
            <a:endParaRPr lang="ru-RU" sz="2000" b="1" spc="150" dirty="0" smtClean="0">
              <a:ln w="50800">
                <a:solidFill>
                  <a:schemeClr val="bg1"/>
                </a:solidFill>
              </a:ln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ru-RU" sz="2000" b="1" spc="150" dirty="0" smtClean="0">
                <a:ln w="50800">
                  <a:solidFill>
                    <a:schemeClr val="bg1"/>
                  </a:solidFill>
                </a:ln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Павлодарская область</a:t>
            </a:r>
          </a:p>
          <a:p>
            <a:r>
              <a:rPr lang="ru-RU" sz="2000" b="1" spc="150" dirty="0" err="1" smtClean="0">
                <a:ln w="50800">
                  <a:solidFill>
                    <a:schemeClr val="bg1"/>
                  </a:solidFill>
                </a:ln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г.Павлодар</a:t>
            </a:r>
            <a:endParaRPr lang="en-US" sz="2000" b="1" spc="150" dirty="0" smtClean="0">
              <a:ln w="50800">
                <a:solidFill>
                  <a:schemeClr val="bg1"/>
                </a:solidFill>
              </a:ln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spc="150" dirty="0" smtClean="0">
                <a:ln w="50800">
                  <a:solidFill>
                    <a:schemeClr val="bg1"/>
                  </a:solidFill>
                </a:ln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shtab-pavlodar@mail.ru</a:t>
            </a:r>
            <a:endParaRPr lang="ru-RU" sz="2000" b="1" spc="150" dirty="0" smtClean="0">
              <a:ln w="50800">
                <a:solidFill>
                  <a:schemeClr val="bg1"/>
                </a:solidFill>
              </a:ln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endParaRPr lang="ru-RU" sz="2000" b="1" spc="150" dirty="0" smtClean="0">
              <a:ln w="50800">
                <a:solidFill>
                  <a:schemeClr val="bg1"/>
                </a:solidFill>
              </a:ln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  <a:p>
            <a:endParaRPr lang="ru-RU" sz="2000" b="1" spc="150" dirty="0" smtClean="0">
              <a:ln w="50800">
                <a:solidFill>
                  <a:schemeClr val="bg1"/>
                </a:solidFill>
              </a:ln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7" name="на безымянной высоте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5877272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Руководитель: Петрович Оксана Владиславовна</a:t>
            </a:r>
            <a:endParaRPr lang="ru-RU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conveyor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8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og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832688"/>
          </a:xfrm>
        </p:spPr>
        <p:txBody>
          <a:bodyPr/>
          <a:lstStyle/>
          <a:p>
            <a:pPr marL="137160" indent="0" algn="ctr">
              <a:buNone/>
            </a:pPr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основу работы легли материалы мемориального музея Дворца школьников </a:t>
            </a:r>
            <a:r>
              <a:rPr lang="ru-RU" dirty="0" err="1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им.М.М.Катаева</a:t>
            </a:r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marL="137160" indent="0" algn="ctr">
              <a:buNone/>
            </a:pPr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«Деды – ветераны, внуки - следопыты», собранные  поисковым отрядом «Красные следопыты».</a:t>
            </a:r>
          </a:p>
          <a:p>
            <a:pPr marL="137160" indent="0" algn="ctr">
              <a:buNone/>
            </a:pPr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Использовались воспоминания разведчика 859-го артиллерийского полка 312 Смоленской орденов  Красного Знамени, Суворова и Кутузова стрелковой дивизии </a:t>
            </a:r>
            <a:r>
              <a:rPr lang="ru-RU" dirty="0" err="1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Солонского</a:t>
            </a:r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М.П., ведшего активную переписку с ребятами музея в 80-90-е годы. </a:t>
            </a:r>
          </a:p>
          <a:p>
            <a:pPr marL="137160" indent="0" algn="ctr">
              <a:buNone/>
            </a:pPr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Материал публикуется впервые.</a:t>
            </a:r>
            <a:endParaRPr lang="ru-RU" dirty="0">
              <a:ln w="18415" cmpd="sng">
                <a:solidFill>
                  <a:srgbClr val="C000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conveyor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6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6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6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6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6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548680"/>
            <a:ext cx="7920037" cy="1224136"/>
          </a:xfrm>
        </p:spPr>
        <p:txBody>
          <a:bodyPr>
            <a:normAutofit fontScale="92500"/>
          </a:bodyPr>
          <a:lstStyle/>
          <a:p>
            <a:pPr algn="ctr" eaLnBrk="1" hangingPunct="1">
              <a:buFontTx/>
              <a:buNone/>
            </a:pPr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Дивизия формировалась в 1941 и 1942 годах в Алтайском крае </a:t>
            </a:r>
            <a:r>
              <a:rPr lang="ru-RU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г.Славгороде</a:t>
            </a:r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  <a:p>
            <a:pPr algn="ctr" eaLnBrk="1" hangingPunct="1">
              <a:buFontTx/>
              <a:buNone/>
            </a:pPr>
            <a:endParaRPr lang="ru-RU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99592" y="1628800"/>
            <a:ext cx="7344816" cy="5646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312 стрелковая дивизия  состояла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из 4 действующих полков</a:t>
            </a:r>
            <a:endParaRPr lang="ru-RU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73192" y="2645119"/>
            <a:ext cx="2035986" cy="8281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1079 полк</a:t>
            </a:r>
            <a:endParaRPr lang="ru-RU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828086" y="3483363"/>
            <a:ext cx="2035986" cy="8281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1081 полк</a:t>
            </a:r>
            <a:endParaRPr lang="ru-RU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94832" y="4311475"/>
            <a:ext cx="2035986" cy="8281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1083 полк</a:t>
            </a:r>
            <a:endParaRPr lang="ru-RU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45221" y="5139587"/>
            <a:ext cx="2195002" cy="8281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859 арт. полк</a:t>
            </a:r>
            <a:endParaRPr lang="ru-RU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1047036" y="2456912"/>
            <a:ext cx="2026156" cy="1317451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Полковник </a:t>
            </a:r>
            <a:r>
              <a:rPr lang="ru-RU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Лихотворик</a:t>
            </a:r>
            <a:endParaRPr lang="ru-RU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1047036" y="4066805"/>
            <a:ext cx="2026156" cy="1317451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Майор </a:t>
            </a:r>
            <a:r>
              <a:rPr lang="ru-RU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Крайнов</a:t>
            </a:r>
            <a:endParaRPr lang="ru-RU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Стрелка влево 13"/>
          <p:cNvSpPr/>
          <p:nvPr/>
        </p:nvSpPr>
        <p:spPr>
          <a:xfrm>
            <a:off x="5864072" y="3245618"/>
            <a:ext cx="2026156" cy="1303601"/>
          </a:xfrm>
          <a:prstGeom prst="lef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Полковник Шевченко</a:t>
            </a:r>
            <a:endParaRPr lang="ru-RU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8" name="Стрелка влево 17"/>
          <p:cNvSpPr/>
          <p:nvPr/>
        </p:nvSpPr>
        <p:spPr>
          <a:xfrm>
            <a:off x="6140223" y="4901842"/>
            <a:ext cx="2026156" cy="1303601"/>
          </a:xfrm>
          <a:prstGeom prst="lef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Полковник Зуев</a:t>
            </a:r>
            <a:endParaRPr lang="ru-RU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7" name="Picture 2" descr="D:\Мои документы\работа 2014-2015\материал архив\СД № 312\сд312 6 - копия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21" y="423023"/>
            <a:ext cx="8421158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80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conveyor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4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и документы\работа 2014-2015\материал архив\СД № 312\сд312 7 - копия (2)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5" t="4535" r="3850" b="5757"/>
          <a:stretch/>
        </p:blipFill>
        <p:spPr bwMode="auto">
          <a:xfrm>
            <a:off x="395536" y="3356992"/>
            <a:ext cx="5585480" cy="31013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FFC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549275"/>
            <a:ext cx="7993063" cy="927100"/>
          </a:xfrm>
        </p:spPr>
        <p:txBody>
          <a:bodyPr/>
          <a:lstStyle/>
          <a:p>
            <a:pPr algn="r" eaLnBrk="1" hangingPunct="1"/>
            <a:r>
              <a:rPr lang="ru-RU" dirty="0" smtClean="0">
                <a:solidFill>
                  <a:srgbClr val="820000"/>
                </a:solidFill>
              </a:rPr>
              <a:t>4 июня 1942 года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68606" y="1380668"/>
            <a:ext cx="6462690" cy="2480380"/>
          </a:xfrm>
        </p:spPr>
        <p:txBody>
          <a:bodyPr>
            <a:normAutofit/>
          </a:bodyPr>
          <a:lstStyle/>
          <a:p>
            <a:pPr algn="just" eaLnBrk="1" hangingPunct="1">
              <a:buFontTx/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«Первый бой в районе Погорелое городище. Это было второе Московское наступление. Мы понесли большие потери. У нас не хватало опыта и недостаток в боеприпасах… при  всех трудностях оборона противника была прорвана, наша дивизия пошла дальше на запад…»</a:t>
            </a:r>
          </a:p>
          <a:p>
            <a:pPr algn="r" eaLnBrk="1" hangingPunct="1">
              <a:buFontTx/>
              <a:buNone/>
            </a:pPr>
            <a:endParaRPr lang="ru-RU" sz="1200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 descr="Красная звезда (Красная звезда) - Разное - Аватарки на Колючке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165704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\Desktop\duble-zvezda-krasn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15" y="692696"/>
            <a:ext cx="71437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67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14:conveyor dir="l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2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1" y="549275"/>
            <a:ext cx="3528194" cy="9271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dirty="0" smtClean="0">
                <a:solidFill>
                  <a:srgbClr val="820000"/>
                </a:solidFill>
              </a:rPr>
              <a:t>23 августа </a:t>
            </a:r>
            <a:br>
              <a:rPr lang="ru-RU" dirty="0" smtClean="0">
                <a:solidFill>
                  <a:srgbClr val="820000"/>
                </a:solidFill>
              </a:rPr>
            </a:br>
            <a:r>
              <a:rPr lang="ru-RU" dirty="0" smtClean="0">
                <a:solidFill>
                  <a:srgbClr val="820000"/>
                </a:solidFill>
              </a:rPr>
              <a:t>1942 года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335" y="1608583"/>
            <a:ext cx="3384376" cy="471282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«…начали штурм поселка Карманово. Немцы продолжали яростное сопротивление. Сопротивлялись остатки хваленной бригады, той самой, которая участвовала в захвате Бельгии, Франции, Греции и Югославии. В полдень над Карманово взвился красный флаг»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pPr algn="r">
              <a:buNone/>
            </a:pPr>
            <a:endParaRPr lang="ru-RU" sz="1200" dirty="0">
              <a:solidFill>
                <a:schemeClr val="bg1"/>
              </a:solidFill>
            </a:endParaRPr>
          </a:p>
          <a:p>
            <a:pPr algn="just">
              <a:buNone/>
            </a:pP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4" name="Picture 2" descr="Красная звезда (Красная звезда) - Разное - Аватарки на Колючке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5832"/>
            <a:ext cx="165704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1\Desktop\duble-zvezda-kras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35" y="5661248"/>
            <a:ext cx="71437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 bwMode="auto">
          <a:xfrm rot="21124496">
            <a:off x="4054831" y="397891"/>
            <a:ext cx="4377061" cy="4291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 descr="D:\Мои документы\работа 2014-2015\материал архив\СД № 312\сд312 10 - копия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6" b="35357"/>
          <a:stretch/>
        </p:blipFill>
        <p:spPr bwMode="auto">
          <a:xfrm rot="607542">
            <a:off x="4276992" y="3432140"/>
            <a:ext cx="4173717" cy="30761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22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conveyor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6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6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600"/>
                            </p:stCondLst>
                            <p:childTnLst>
                              <p:par>
                                <p:cTn id="2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ГЕРОИ СОВЕТСКОГО СОЮЗА ИЗ УЗБЕКИСТА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26" y="1556792"/>
            <a:ext cx="2232248" cy="31474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549275"/>
            <a:ext cx="7993063" cy="9271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dirty="0" smtClean="0">
                <a:solidFill>
                  <a:srgbClr val="820000"/>
                </a:solidFill>
              </a:rPr>
              <a:t>с 15 июня по 6 августа </a:t>
            </a:r>
            <a:br>
              <a:rPr lang="ru-RU" dirty="0" smtClean="0">
                <a:solidFill>
                  <a:srgbClr val="820000"/>
                </a:solidFill>
              </a:rPr>
            </a:br>
            <a:r>
              <a:rPr lang="ru-RU" dirty="0" smtClean="0">
                <a:solidFill>
                  <a:srgbClr val="820000"/>
                </a:solidFill>
              </a:rPr>
              <a:t>1943 года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13394" y="2060848"/>
            <a:ext cx="5618203" cy="3240360"/>
          </a:xfrm>
        </p:spPr>
        <p:txBody>
          <a:bodyPr>
            <a:normAutofit/>
          </a:bodyPr>
          <a:lstStyle/>
          <a:p>
            <a:pPr algn="just" eaLnBrk="1" hangingPunct="1">
              <a:buFontTx/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«В бою за деревню </a:t>
            </a:r>
            <a:r>
              <a:rPr lang="ru-RU" sz="2000" dirty="0" err="1" smtClean="0">
                <a:solidFill>
                  <a:schemeClr val="bg1"/>
                </a:solidFill>
              </a:rPr>
              <a:t>Петринова</a:t>
            </a:r>
            <a:r>
              <a:rPr lang="ru-RU" sz="2000" dirty="0" smtClean="0">
                <a:solidFill>
                  <a:schemeClr val="bg1"/>
                </a:solidFill>
              </a:rPr>
              <a:t> под </a:t>
            </a:r>
            <a:r>
              <a:rPr lang="ru-RU" sz="2000" dirty="0" err="1" smtClean="0">
                <a:solidFill>
                  <a:schemeClr val="bg1"/>
                </a:solidFill>
              </a:rPr>
              <a:t>г.Доргобуж</a:t>
            </a:r>
            <a:r>
              <a:rPr lang="ru-RU" sz="2000" dirty="0" smtClean="0">
                <a:solidFill>
                  <a:schemeClr val="bg1"/>
                </a:solidFill>
              </a:rPr>
              <a:t> погиб боец </a:t>
            </a:r>
            <a:r>
              <a:rPr lang="ru-RU" sz="2000" dirty="0" err="1" smtClean="0">
                <a:solidFill>
                  <a:schemeClr val="bg1"/>
                </a:solidFill>
              </a:rPr>
              <a:t>Таштамир</a:t>
            </a:r>
            <a:r>
              <a:rPr lang="ru-RU" sz="2000" dirty="0" smtClean="0">
                <a:solidFill>
                  <a:schemeClr val="bg1"/>
                </a:solidFill>
              </a:rPr>
              <a:t> Рустемов, повторивший подвиг </a:t>
            </a:r>
            <a:r>
              <a:rPr lang="ru-RU" sz="2000" dirty="0" err="1" smtClean="0">
                <a:solidFill>
                  <a:schemeClr val="bg1"/>
                </a:solidFill>
              </a:rPr>
              <a:t>А.Мотросова</a:t>
            </a:r>
            <a:r>
              <a:rPr lang="ru-RU" sz="2000" dirty="0" smtClean="0">
                <a:solidFill>
                  <a:schemeClr val="bg1"/>
                </a:solidFill>
              </a:rPr>
              <a:t>. Стоял на пути немецкий дзот, не давал продвигаться… Рустамов бросился на амбразуру дзота и закрыл своим телом его… Ему первому в дивизии было присвоено звание Героя Советского Союза»</a:t>
            </a:r>
          </a:p>
          <a:p>
            <a:pPr algn="r">
              <a:buNone/>
            </a:pPr>
            <a:r>
              <a:rPr lang="ru-RU" sz="1400" dirty="0" smtClean="0">
                <a:solidFill>
                  <a:schemeClr val="bg1"/>
                </a:solidFill>
              </a:rPr>
              <a:t>Из воспоминаний </a:t>
            </a:r>
            <a:r>
              <a:rPr lang="ru-RU" sz="1400" dirty="0" err="1" smtClean="0">
                <a:solidFill>
                  <a:schemeClr val="bg1"/>
                </a:solidFill>
              </a:rPr>
              <a:t>Солонского</a:t>
            </a:r>
            <a:r>
              <a:rPr lang="ru-RU" sz="1400" dirty="0" smtClean="0">
                <a:solidFill>
                  <a:schemeClr val="bg1"/>
                </a:solidFill>
              </a:rPr>
              <a:t> М.П.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4" name="Picture 2" descr="Красная звезда (Красная звезда) - Разное - Аватарки на Колючке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550" y="3797009"/>
            <a:ext cx="165704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1\Desktop\duble-zvezda-krasn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5" y="4126743"/>
            <a:ext cx="71437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84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7000">
        <p14:conveyor dir="l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4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620688"/>
            <a:ext cx="7776021" cy="2232248"/>
          </a:xfrm>
        </p:spPr>
        <p:txBody>
          <a:bodyPr>
            <a:normAutofit/>
          </a:bodyPr>
          <a:lstStyle/>
          <a:p>
            <a:pPr algn="just" eaLnBrk="1" hangingPunct="1">
              <a:buFontTx/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«Под </a:t>
            </a:r>
            <a:r>
              <a:rPr lang="ru-RU" sz="2000" dirty="0" err="1" smtClean="0">
                <a:solidFill>
                  <a:schemeClr val="bg1"/>
                </a:solidFill>
              </a:rPr>
              <a:t>Доргобужем</a:t>
            </a:r>
            <a:r>
              <a:rPr lang="ru-RU" sz="2000" dirty="0" smtClean="0">
                <a:solidFill>
                  <a:schemeClr val="bg1"/>
                </a:solidFill>
              </a:rPr>
              <a:t>  прорвали оборону противника. Немцы много раз переходили в контратаку. При отражении одной из атак отличился наводчик орудия Алексей Ковалев. Он остался один,  расчет погиб. Будучи раненным подбил 7 немецких танков. Ему присвоено звание Героя Советского Союза»</a:t>
            </a:r>
          </a:p>
          <a:p>
            <a:pPr algn="r">
              <a:buNone/>
            </a:pPr>
            <a:r>
              <a:rPr lang="ru-RU" sz="1400" dirty="0">
                <a:solidFill>
                  <a:schemeClr val="bg1"/>
                </a:solidFill>
              </a:rPr>
              <a:t>Из воспоминаний </a:t>
            </a:r>
            <a:r>
              <a:rPr lang="ru-RU" sz="1400" dirty="0" err="1">
                <a:solidFill>
                  <a:schemeClr val="bg1"/>
                </a:solidFill>
              </a:rPr>
              <a:t>Солонского</a:t>
            </a:r>
            <a:r>
              <a:rPr lang="ru-RU" sz="1400" dirty="0">
                <a:solidFill>
                  <a:schemeClr val="bg1"/>
                </a:solidFill>
              </a:rPr>
              <a:t> М.П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5122" name="Picture 2" descr="Ковалёв Алексей Фёдорови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637026"/>
            <a:ext cx="2160240" cy="351039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lislib.at.ua/geroiVOV/krvalev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571811"/>
            <a:ext cx="2736304" cy="36408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66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9000">
        <p14:conveyor dir="l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Мои документы\работа 2014-2015\материал архив\СД № 312\сд312 7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140968"/>
            <a:ext cx="3888432" cy="277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549275"/>
            <a:ext cx="7993063" cy="927100"/>
          </a:xfrm>
        </p:spPr>
        <p:txBody>
          <a:bodyPr>
            <a:normAutofit/>
          </a:bodyPr>
          <a:lstStyle/>
          <a:p>
            <a:pPr algn="r" eaLnBrk="1" hangingPunct="1"/>
            <a:r>
              <a:rPr lang="ru-RU" dirty="0" smtClean="0">
                <a:solidFill>
                  <a:srgbClr val="820000"/>
                </a:solidFill>
              </a:rPr>
              <a:t>25 сентября 1943 года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2060848"/>
            <a:ext cx="8064896" cy="4176464"/>
          </a:xfrm>
        </p:spPr>
        <p:txBody>
          <a:bodyPr>
            <a:normAutofit fontScale="32500" lnSpcReduction="20000"/>
          </a:bodyPr>
          <a:lstStyle/>
          <a:p>
            <a:pPr marL="137160" indent="0" algn="just">
              <a:buNone/>
            </a:pPr>
            <a:r>
              <a:rPr lang="ru-RU" sz="5500" dirty="0" smtClean="0">
                <a:solidFill>
                  <a:schemeClr val="bg1"/>
                </a:solidFill>
              </a:rPr>
              <a:t>«В 6 </a:t>
            </a:r>
            <a:r>
              <a:rPr lang="ru-RU" sz="5500" dirty="0">
                <a:solidFill>
                  <a:schemeClr val="bg1"/>
                </a:solidFill>
              </a:rPr>
              <a:t>часов 00 минут заняли город Смоленск. Указом Президиума </a:t>
            </a:r>
            <a:r>
              <a:rPr lang="ru-RU" sz="5500" dirty="0" smtClean="0">
                <a:solidFill>
                  <a:schemeClr val="bg1"/>
                </a:solidFill>
              </a:rPr>
              <a:t>Верховного </a:t>
            </a:r>
            <a:r>
              <a:rPr lang="ru-RU" sz="5500" dirty="0">
                <a:solidFill>
                  <a:schemeClr val="bg1"/>
                </a:solidFill>
              </a:rPr>
              <a:t>Совета  </a:t>
            </a:r>
            <a:r>
              <a:rPr lang="ru-RU" sz="5500" dirty="0" smtClean="0">
                <a:solidFill>
                  <a:schemeClr val="bg1"/>
                </a:solidFill>
              </a:rPr>
              <a:t>СССР </a:t>
            </a:r>
            <a:r>
              <a:rPr lang="ru-RU" sz="5500" dirty="0">
                <a:solidFill>
                  <a:schemeClr val="bg1"/>
                </a:solidFill>
              </a:rPr>
              <a:t>нашей дивизии присвоено звание </a:t>
            </a:r>
            <a:r>
              <a:rPr lang="ru-RU" sz="5500" dirty="0" smtClean="0">
                <a:solidFill>
                  <a:schemeClr val="bg1"/>
                </a:solidFill>
              </a:rPr>
              <a:t>Смоленская</a:t>
            </a:r>
            <a:r>
              <a:rPr lang="kk-KZ" sz="5500" dirty="0" smtClean="0">
                <a:solidFill>
                  <a:schemeClr val="bg1"/>
                </a:solidFill>
              </a:rPr>
              <a:t>. </a:t>
            </a:r>
            <a:r>
              <a:rPr lang="kk-KZ" sz="5500" dirty="0">
                <a:solidFill>
                  <a:schemeClr val="bg1"/>
                </a:solidFill>
              </a:rPr>
              <a:t>Всему личному составу объявлена </a:t>
            </a:r>
            <a:r>
              <a:rPr lang="kk-KZ" sz="5500" dirty="0" smtClean="0">
                <a:solidFill>
                  <a:schemeClr val="bg1"/>
                </a:solidFill>
              </a:rPr>
              <a:t>благодарнность. </a:t>
            </a:r>
            <a:r>
              <a:rPr lang="kk-KZ" sz="5500" dirty="0">
                <a:solidFill>
                  <a:schemeClr val="bg1"/>
                </a:solidFill>
              </a:rPr>
              <a:t>Столица нашей Родины Москва салютовала доблесным войскам </a:t>
            </a:r>
            <a:r>
              <a:rPr lang="kk-KZ" sz="5500" dirty="0" smtClean="0">
                <a:solidFill>
                  <a:schemeClr val="bg1"/>
                </a:solidFill>
              </a:rPr>
              <a:t>20-тью </a:t>
            </a:r>
            <a:r>
              <a:rPr lang="kk-KZ" sz="5500" dirty="0">
                <a:solidFill>
                  <a:schemeClr val="bg1"/>
                </a:solidFill>
              </a:rPr>
              <a:t>артиллерийскими </a:t>
            </a:r>
            <a:r>
              <a:rPr lang="kk-KZ" sz="5500" dirty="0" smtClean="0">
                <a:solidFill>
                  <a:schemeClr val="bg1"/>
                </a:solidFill>
              </a:rPr>
              <a:t>залпами, </a:t>
            </a:r>
            <a:r>
              <a:rPr lang="kk-KZ" sz="5500" dirty="0">
                <a:solidFill>
                  <a:schemeClr val="bg1"/>
                </a:solidFill>
              </a:rPr>
              <a:t>и про нашу дивизию была сложена </a:t>
            </a:r>
            <a:r>
              <a:rPr lang="kk-KZ" sz="5500" dirty="0" smtClean="0">
                <a:solidFill>
                  <a:schemeClr val="bg1"/>
                </a:solidFill>
              </a:rPr>
              <a:t>песня:</a:t>
            </a:r>
            <a:endParaRPr lang="ru-RU" sz="5500" dirty="0">
              <a:solidFill>
                <a:schemeClr val="bg1"/>
              </a:solidFill>
            </a:endParaRPr>
          </a:p>
          <a:p>
            <a:pPr marL="137160" indent="0">
              <a:buNone/>
            </a:pPr>
            <a:endParaRPr lang="kk-KZ" sz="5500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kk-KZ" sz="5500" dirty="0" smtClean="0">
                <a:solidFill>
                  <a:schemeClr val="bg1"/>
                </a:solidFill>
              </a:rPr>
              <a:t>Мы </a:t>
            </a:r>
            <a:r>
              <a:rPr lang="kk-KZ" sz="5500" dirty="0">
                <a:solidFill>
                  <a:schemeClr val="bg1"/>
                </a:solidFill>
              </a:rPr>
              <a:t>прилеты Никольское брали</a:t>
            </a:r>
            <a:endParaRPr lang="ru-RU" sz="5500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kk-KZ" sz="5500" dirty="0">
                <a:solidFill>
                  <a:schemeClr val="bg1"/>
                </a:solidFill>
              </a:rPr>
              <a:t>За Карманово крепко дрались </a:t>
            </a:r>
            <a:endParaRPr lang="ru-RU" sz="5500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kk-KZ" sz="5500" dirty="0">
                <a:solidFill>
                  <a:schemeClr val="bg1"/>
                </a:solidFill>
              </a:rPr>
              <a:t>Вражьи танки на воздух взлетали </a:t>
            </a:r>
            <a:endParaRPr lang="ru-RU" sz="5500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kk-KZ" sz="5500" dirty="0">
                <a:solidFill>
                  <a:schemeClr val="bg1"/>
                </a:solidFill>
              </a:rPr>
              <a:t>Вражьи юнкерссы падали вниз </a:t>
            </a:r>
            <a:endParaRPr lang="ru-RU" sz="5500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kk-KZ" sz="5500" dirty="0">
                <a:solidFill>
                  <a:schemeClr val="bg1"/>
                </a:solidFill>
              </a:rPr>
              <a:t>Впереди Смоленская , непобедимая </a:t>
            </a:r>
            <a:endParaRPr lang="ru-RU" sz="5500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kk-KZ" sz="5500" dirty="0">
                <a:solidFill>
                  <a:schemeClr val="bg1"/>
                </a:solidFill>
              </a:rPr>
              <a:t>И грудью ставшая , не устрашимая </a:t>
            </a:r>
            <a:endParaRPr lang="ru-RU" sz="5500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kk-KZ" sz="5500" dirty="0">
                <a:solidFill>
                  <a:schemeClr val="bg1"/>
                </a:solidFill>
              </a:rPr>
              <a:t>Шагай на </a:t>
            </a:r>
            <a:r>
              <a:rPr lang="kk-KZ" sz="5500" dirty="0" smtClean="0">
                <a:solidFill>
                  <a:schemeClr val="bg1"/>
                </a:solidFill>
              </a:rPr>
              <a:t>Запад, </a:t>
            </a:r>
            <a:r>
              <a:rPr lang="kk-KZ" sz="5500" dirty="0">
                <a:solidFill>
                  <a:schemeClr val="bg1"/>
                </a:solidFill>
              </a:rPr>
              <a:t>смелей </a:t>
            </a:r>
            <a:r>
              <a:rPr lang="kk-KZ" sz="5500" dirty="0" smtClean="0">
                <a:solidFill>
                  <a:schemeClr val="bg1"/>
                </a:solidFill>
              </a:rPr>
              <a:t>впереди.»</a:t>
            </a:r>
          </a:p>
          <a:p>
            <a:pPr marL="137160" indent="0" algn="r">
              <a:buNone/>
            </a:pPr>
            <a:endParaRPr lang="ru-RU" sz="2900" dirty="0" smtClean="0">
              <a:solidFill>
                <a:schemeClr val="bg1"/>
              </a:solidFill>
            </a:endParaRPr>
          </a:p>
          <a:p>
            <a:pPr marL="137160" indent="0" algn="r">
              <a:buNone/>
            </a:pPr>
            <a:endParaRPr lang="ru-RU" sz="2900" dirty="0" smtClean="0">
              <a:solidFill>
                <a:schemeClr val="bg1"/>
              </a:solidFill>
            </a:endParaRPr>
          </a:p>
          <a:p>
            <a:pPr marL="137160" indent="0" algn="r">
              <a:buNone/>
            </a:pPr>
            <a:r>
              <a:rPr lang="ru-RU" sz="3700" dirty="0" smtClean="0">
                <a:solidFill>
                  <a:schemeClr val="bg1"/>
                </a:solidFill>
              </a:rPr>
              <a:t>Выступление </a:t>
            </a:r>
            <a:r>
              <a:rPr lang="ru-RU" sz="3700" dirty="0">
                <a:solidFill>
                  <a:schemeClr val="bg1"/>
                </a:solidFill>
              </a:rPr>
              <a:t>перед бойцами</a:t>
            </a:r>
          </a:p>
          <a:p>
            <a:pPr marL="137160" indent="0" algn="r">
              <a:buNone/>
            </a:pPr>
            <a:r>
              <a:rPr lang="ru-RU" sz="3700" dirty="0">
                <a:solidFill>
                  <a:schemeClr val="bg1"/>
                </a:solidFill>
              </a:rPr>
              <a:t>Из архива </a:t>
            </a:r>
            <a:r>
              <a:rPr lang="ru-RU" sz="3700" dirty="0" err="1">
                <a:solidFill>
                  <a:schemeClr val="bg1"/>
                </a:solidFill>
              </a:rPr>
              <a:t>Солонского</a:t>
            </a:r>
            <a:r>
              <a:rPr lang="ru-RU" sz="3700" dirty="0">
                <a:solidFill>
                  <a:schemeClr val="bg1"/>
                </a:solidFill>
              </a:rPr>
              <a:t> М.П</a:t>
            </a:r>
            <a:r>
              <a:rPr lang="ru-RU" sz="3700" dirty="0" smtClean="0">
                <a:solidFill>
                  <a:schemeClr val="bg1"/>
                </a:solidFill>
              </a:rPr>
              <a:t>.</a:t>
            </a:r>
            <a:endParaRPr lang="ru-RU" sz="2200" dirty="0" smtClean="0">
              <a:solidFill>
                <a:schemeClr val="bg1"/>
              </a:solidFill>
            </a:endParaRPr>
          </a:p>
          <a:p>
            <a:pPr marL="137160" indent="0" algn="r">
              <a:buNone/>
            </a:pPr>
            <a:endParaRPr lang="ru-RU" sz="2200" dirty="0">
              <a:solidFill>
                <a:schemeClr val="bg1"/>
              </a:solidFill>
            </a:endParaRPr>
          </a:p>
        </p:txBody>
      </p:sp>
      <p:pic>
        <p:nvPicPr>
          <p:cNvPr id="4" name="Picture 2" descr="Красная звезда (Красная звезда) - Разное - Аватарки на Колючке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165704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1\Desktop\duble-zvezda-krasn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79" y="692696"/>
            <a:ext cx="71437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69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9000">
        <p14:conveyor dir="l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7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549275"/>
            <a:ext cx="7993063" cy="9271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dirty="0" smtClean="0">
                <a:solidFill>
                  <a:srgbClr val="820000"/>
                </a:solidFill>
              </a:rPr>
              <a:t>с 15 июня по 6 августа </a:t>
            </a:r>
            <a:br>
              <a:rPr lang="ru-RU" dirty="0" smtClean="0">
                <a:solidFill>
                  <a:srgbClr val="820000"/>
                </a:solidFill>
              </a:rPr>
            </a:br>
            <a:r>
              <a:rPr lang="ru-RU" dirty="0" smtClean="0">
                <a:solidFill>
                  <a:srgbClr val="820000"/>
                </a:solidFill>
              </a:rPr>
              <a:t>1943 года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2060848"/>
            <a:ext cx="7920037" cy="3816424"/>
          </a:xfrm>
        </p:spPr>
        <p:txBody>
          <a:bodyPr>
            <a:normAutofit fontScale="85000" lnSpcReduction="10000"/>
          </a:bodyPr>
          <a:lstStyle/>
          <a:p>
            <a:pPr marL="137160" indent="0" algn="just">
              <a:buNone/>
            </a:pPr>
            <a:r>
              <a:rPr lang="kk-KZ" sz="2400" dirty="0" smtClean="0">
                <a:solidFill>
                  <a:schemeClr val="bg1"/>
                </a:solidFill>
              </a:rPr>
              <a:t>С </a:t>
            </a:r>
            <a:r>
              <a:rPr lang="kk-KZ" sz="2400" dirty="0">
                <a:solidFill>
                  <a:schemeClr val="bg1"/>
                </a:solidFill>
              </a:rPr>
              <a:t>боями прошли до Польской </a:t>
            </a:r>
            <a:r>
              <a:rPr lang="kk-KZ" sz="2400" dirty="0" smtClean="0">
                <a:solidFill>
                  <a:schemeClr val="bg1"/>
                </a:solidFill>
              </a:rPr>
              <a:t>границы, реки </a:t>
            </a:r>
            <a:r>
              <a:rPr lang="kk-KZ" sz="2400" dirty="0">
                <a:solidFill>
                  <a:schemeClr val="bg1"/>
                </a:solidFill>
              </a:rPr>
              <a:t>Западный Бург . </a:t>
            </a:r>
            <a:r>
              <a:rPr lang="kk-KZ" sz="2400" dirty="0" smtClean="0">
                <a:solidFill>
                  <a:schemeClr val="bg1"/>
                </a:solidFill>
              </a:rPr>
              <a:t>С ходу, </a:t>
            </a:r>
            <a:r>
              <a:rPr lang="kk-KZ" sz="2400" dirty="0">
                <a:solidFill>
                  <a:schemeClr val="bg1"/>
                </a:solidFill>
              </a:rPr>
              <a:t>кто </a:t>
            </a:r>
            <a:r>
              <a:rPr lang="kk-KZ" sz="2400" dirty="0" smtClean="0">
                <a:solidFill>
                  <a:schemeClr val="bg1"/>
                </a:solidFill>
              </a:rPr>
              <a:t>вплавь, </a:t>
            </a:r>
            <a:r>
              <a:rPr lang="kk-KZ" sz="2400" dirty="0">
                <a:solidFill>
                  <a:schemeClr val="bg1"/>
                </a:solidFill>
              </a:rPr>
              <a:t>кто на попутных средсвах форсировали реку Западный Буг 1-го июля 1944 </a:t>
            </a:r>
            <a:r>
              <a:rPr lang="kk-KZ" sz="2400" dirty="0" smtClean="0">
                <a:solidFill>
                  <a:schemeClr val="bg1"/>
                </a:solidFill>
              </a:rPr>
              <a:t>г. </a:t>
            </a:r>
            <a:r>
              <a:rPr lang="kk-KZ" sz="2400" dirty="0">
                <a:solidFill>
                  <a:schemeClr val="bg1"/>
                </a:solidFill>
              </a:rPr>
              <a:t>Дивизия смело шла вперед особенно 1079 </a:t>
            </a:r>
            <a:r>
              <a:rPr lang="kk-KZ" sz="2400" dirty="0" smtClean="0">
                <a:solidFill>
                  <a:schemeClr val="bg1"/>
                </a:solidFill>
              </a:rPr>
              <a:t>полк, </a:t>
            </a:r>
            <a:r>
              <a:rPr lang="kk-KZ" sz="2400" dirty="0">
                <a:solidFill>
                  <a:schemeClr val="bg1"/>
                </a:solidFill>
              </a:rPr>
              <a:t>которым командовал полковник </a:t>
            </a:r>
            <a:r>
              <a:rPr lang="kk-KZ" sz="2400" dirty="0" smtClean="0">
                <a:solidFill>
                  <a:schemeClr val="bg1"/>
                </a:solidFill>
              </a:rPr>
              <a:t>Лихотворик, </a:t>
            </a:r>
            <a:r>
              <a:rPr lang="kk-KZ" sz="2400" dirty="0">
                <a:solidFill>
                  <a:schemeClr val="bg1"/>
                </a:solidFill>
              </a:rPr>
              <a:t>в наградном листе писал генерал-полковник командующий 69 Армии Колпакчи он </a:t>
            </a:r>
            <a:r>
              <a:rPr lang="kk-KZ" sz="2400" dirty="0" smtClean="0">
                <a:solidFill>
                  <a:schemeClr val="bg1"/>
                </a:solidFill>
              </a:rPr>
              <a:t>писал: «В </a:t>
            </a:r>
            <a:r>
              <a:rPr lang="kk-KZ" sz="2400" dirty="0">
                <a:solidFill>
                  <a:schemeClr val="bg1"/>
                </a:solidFill>
              </a:rPr>
              <a:t>ночном бою штурмом полк овладел важным стротегическим пунктом и железнодорожнм узлом-городом </a:t>
            </a:r>
            <a:r>
              <a:rPr lang="kk-KZ" sz="2400" dirty="0" smtClean="0">
                <a:solidFill>
                  <a:schemeClr val="bg1"/>
                </a:solidFill>
              </a:rPr>
              <a:t>Холм, нонеся </a:t>
            </a:r>
            <a:r>
              <a:rPr lang="kk-KZ" sz="2400" dirty="0">
                <a:solidFill>
                  <a:schemeClr val="bg1"/>
                </a:solidFill>
              </a:rPr>
              <a:t>противнику большие </a:t>
            </a:r>
            <a:r>
              <a:rPr lang="kk-KZ" sz="2400" dirty="0" smtClean="0">
                <a:solidFill>
                  <a:schemeClr val="bg1"/>
                </a:solidFill>
              </a:rPr>
              <a:t>потери, </a:t>
            </a:r>
            <a:r>
              <a:rPr lang="kk-KZ" sz="2400" dirty="0">
                <a:solidFill>
                  <a:schemeClr val="bg1"/>
                </a:solidFill>
              </a:rPr>
              <a:t>за что полковнику </a:t>
            </a:r>
            <a:r>
              <a:rPr lang="kk-KZ" sz="2400" dirty="0" smtClean="0">
                <a:solidFill>
                  <a:schemeClr val="bg1"/>
                </a:solidFill>
              </a:rPr>
              <a:t>тов. </a:t>
            </a:r>
            <a:r>
              <a:rPr lang="kk-KZ" sz="2400" dirty="0">
                <a:solidFill>
                  <a:schemeClr val="bg1"/>
                </a:solidFill>
              </a:rPr>
              <a:t>Лихотворику присвоено звание Героя Советского </a:t>
            </a:r>
            <a:r>
              <a:rPr lang="kk-KZ" sz="2400" dirty="0" smtClean="0">
                <a:solidFill>
                  <a:schemeClr val="bg1"/>
                </a:solidFill>
              </a:rPr>
              <a:t>Союза. </a:t>
            </a:r>
            <a:r>
              <a:rPr lang="kk-KZ" sz="2400" dirty="0">
                <a:solidFill>
                  <a:schemeClr val="bg1"/>
                </a:solidFill>
              </a:rPr>
              <a:t>Надо </a:t>
            </a:r>
            <a:r>
              <a:rPr lang="kk-KZ" sz="2400" dirty="0" smtClean="0">
                <a:solidFill>
                  <a:schemeClr val="bg1"/>
                </a:solidFill>
              </a:rPr>
              <a:t>форсировать </a:t>
            </a:r>
            <a:r>
              <a:rPr lang="kk-KZ" sz="2400" dirty="0">
                <a:solidFill>
                  <a:schemeClr val="bg1"/>
                </a:solidFill>
              </a:rPr>
              <a:t>реку Висла между Варшавой и </a:t>
            </a:r>
            <a:r>
              <a:rPr lang="kk-KZ" sz="2400" dirty="0" smtClean="0">
                <a:solidFill>
                  <a:schemeClr val="bg1"/>
                </a:solidFill>
              </a:rPr>
              <a:t>Скандомиром. Не давали это сделать немцы </a:t>
            </a:r>
            <a:r>
              <a:rPr lang="kk-KZ" sz="2400" dirty="0">
                <a:solidFill>
                  <a:schemeClr val="bg1"/>
                </a:solidFill>
              </a:rPr>
              <a:t>с крепости </a:t>
            </a:r>
            <a:r>
              <a:rPr lang="kk-KZ" sz="2400" dirty="0" smtClean="0">
                <a:solidFill>
                  <a:schemeClr val="bg1"/>
                </a:solidFill>
              </a:rPr>
              <a:t>Янковец, </a:t>
            </a:r>
            <a:r>
              <a:rPr lang="kk-KZ" sz="2400" dirty="0">
                <a:solidFill>
                  <a:schemeClr val="bg1"/>
                </a:solidFill>
              </a:rPr>
              <a:t>с которой просматривался весь берег реки . </a:t>
            </a:r>
            <a:endParaRPr lang="kk-KZ" sz="2400" dirty="0" smtClean="0">
              <a:solidFill>
                <a:schemeClr val="bg1"/>
              </a:solidFill>
            </a:endParaRPr>
          </a:p>
          <a:p>
            <a:pPr marL="137160" indent="0" algn="r">
              <a:buNone/>
            </a:pPr>
            <a:endParaRPr lang="ru-RU" sz="1400" dirty="0" smtClean="0">
              <a:solidFill>
                <a:schemeClr val="bg1"/>
              </a:solidFill>
            </a:endParaRPr>
          </a:p>
          <a:p>
            <a:pPr marL="137160" indent="0" algn="r">
              <a:buNone/>
            </a:pPr>
            <a:r>
              <a:rPr lang="ru-RU" sz="1400" dirty="0" smtClean="0">
                <a:solidFill>
                  <a:schemeClr val="bg1"/>
                </a:solidFill>
              </a:rPr>
              <a:t>Из </a:t>
            </a:r>
            <a:r>
              <a:rPr lang="ru-RU" sz="1400" dirty="0">
                <a:solidFill>
                  <a:schemeClr val="bg1"/>
                </a:solidFill>
              </a:rPr>
              <a:t>воспоминаний </a:t>
            </a:r>
            <a:r>
              <a:rPr lang="ru-RU" sz="1400" dirty="0" err="1">
                <a:solidFill>
                  <a:schemeClr val="bg1"/>
                </a:solidFill>
              </a:rPr>
              <a:t>Солонского</a:t>
            </a:r>
            <a:r>
              <a:rPr lang="ru-RU" sz="1400" dirty="0">
                <a:solidFill>
                  <a:schemeClr val="bg1"/>
                </a:solidFill>
              </a:rPr>
              <a:t> М.П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4" name="Picture 2" descr="Красная звезда (Красная звезда) - Разное - Аватарки на Колючке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165704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1\Desktop\duble-zvezda-kras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79" y="692696"/>
            <a:ext cx="71437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15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conveyor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8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pobeda.elar.ru/images/vislo/4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80090"/>
            <a:ext cx="4349462" cy="62306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1" y="549275"/>
            <a:ext cx="4680322" cy="927100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dirty="0" smtClean="0">
                <a:solidFill>
                  <a:srgbClr val="820000"/>
                </a:solidFill>
              </a:rPr>
              <a:t>Июль 1944 года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359862"/>
            <a:ext cx="3672408" cy="4320480"/>
          </a:xfrm>
        </p:spPr>
        <p:txBody>
          <a:bodyPr>
            <a:normAutofit/>
          </a:bodyPr>
          <a:lstStyle/>
          <a:p>
            <a:pPr marL="137160" indent="0" algn="just">
              <a:buNone/>
            </a:pPr>
            <a:r>
              <a:rPr lang="kk-KZ" sz="2000" dirty="0" smtClean="0">
                <a:solidFill>
                  <a:schemeClr val="bg1"/>
                </a:solidFill>
              </a:rPr>
              <a:t>«Нескольких </a:t>
            </a:r>
            <a:r>
              <a:rPr lang="kk-KZ" sz="2000" dirty="0">
                <a:solidFill>
                  <a:schemeClr val="bg1"/>
                </a:solidFill>
              </a:rPr>
              <a:t>суток не могли взять </a:t>
            </a:r>
            <a:r>
              <a:rPr lang="kk-KZ" sz="2000" dirty="0" smtClean="0">
                <a:solidFill>
                  <a:schemeClr val="bg1"/>
                </a:solidFill>
              </a:rPr>
              <a:t>крепость. </a:t>
            </a:r>
            <a:r>
              <a:rPr lang="kk-KZ" sz="2000" dirty="0">
                <a:solidFill>
                  <a:schemeClr val="bg1"/>
                </a:solidFill>
              </a:rPr>
              <a:t>Тогда командир 1-го батальона майор Нехай повел солдат на штурм </a:t>
            </a:r>
            <a:r>
              <a:rPr lang="kk-KZ" sz="2000" dirty="0" smtClean="0">
                <a:solidFill>
                  <a:schemeClr val="bg1"/>
                </a:solidFill>
              </a:rPr>
              <a:t>и </a:t>
            </a:r>
            <a:r>
              <a:rPr lang="kk-KZ" sz="2000" dirty="0">
                <a:solidFill>
                  <a:schemeClr val="bg1"/>
                </a:solidFill>
              </a:rPr>
              <a:t>ему за этот бой присвоено звание Героя Советского </a:t>
            </a:r>
            <a:r>
              <a:rPr lang="kk-KZ" sz="2000" dirty="0" smtClean="0">
                <a:solidFill>
                  <a:schemeClr val="bg1"/>
                </a:solidFill>
              </a:rPr>
              <a:t>Союза»</a:t>
            </a:r>
          </a:p>
          <a:p>
            <a:pPr marL="137160" indent="0" algn="r">
              <a:buNone/>
            </a:pPr>
            <a:r>
              <a:rPr lang="ru-RU" sz="1400" dirty="0" smtClean="0">
                <a:solidFill>
                  <a:schemeClr val="bg1"/>
                </a:solidFill>
              </a:rPr>
              <a:t>Из </a:t>
            </a:r>
            <a:r>
              <a:rPr lang="ru-RU" sz="1400" dirty="0">
                <a:solidFill>
                  <a:schemeClr val="bg1"/>
                </a:solidFill>
              </a:rPr>
              <a:t>воспоминаний </a:t>
            </a:r>
            <a:r>
              <a:rPr lang="ru-RU" sz="1400" dirty="0" err="1">
                <a:solidFill>
                  <a:schemeClr val="bg1"/>
                </a:solidFill>
              </a:rPr>
              <a:t>Солонского</a:t>
            </a:r>
            <a:r>
              <a:rPr lang="ru-RU" sz="1400" dirty="0">
                <a:solidFill>
                  <a:schemeClr val="bg1"/>
                </a:solidFill>
              </a:rPr>
              <a:t> М.П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4" name="Picture 2" descr="Красная звезда (Красная звезда) - Разное - Аватарки на Колючке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393" y="4914343"/>
            <a:ext cx="165704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1\Desktop\duble-zvezda-krasn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728" y="5229200"/>
            <a:ext cx="71437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Нехай Даут Ереджибович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969060"/>
            <a:ext cx="1809750" cy="24574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5830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conveyor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1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549275"/>
            <a:ext cx="7993063" cy="927100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 smtClean="0">
                <a:solidFill>
                  <a:srgbClr val="820000"/>
                </a:solidFill>
              </a:rPr>
              <a:t>14 января 1945 года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1" y="2060848"/>
            <a:ext cx="4032448" cy="4320480"/>
          </a:xfrm>
        </p:spPr>
        <p:txBody>
          <a:bodyPr>
            <a:normAutofit fontScale="92500" lnSpcReduction="10000"/>
          </a:bodyPr>
          <a:lstStyle/>
          <a:p>
            <a:pPr marL="137160" indent="0" algn="just">
              <a:buNone/>
            </a:pPr>
            <a:r>
              <a:rPr lang="kk-KZ" sz="2000" dirty="0" smtClean="0">
                <a:solidFill>
                  <a:schemeClr val="bg1"/>
                </a:solidFill>
              </a:rPr>
              <a:t>«Дивизия </a:t>
            </a:r>
            <a:r>
              <a:rPr lang="kk-KZ" sz="2000" dirty="0">
                <a:solidFill>
                  <a:schemeClr val="bg1"/>
                </a:solidFill>
              </a:rPr>
              <a:t>продолжала </a:t>
            </a:r>
            <a:r>
              <a:rPr lang="kk-KZ" sz="2000" dirty="0" smtClean="0">
                <a:solidFill>
                  <a:schemeClr val="bg1"/>
                </a:solidFill>
              </a:rPr>
              <a:t>наступление, </a:t>
            </a:r>
            <a:r>
              <a:rPr lang="kk-KZ" sz="2000" dirty="0">
                <a:solidFill>
                  <a:schemeClr val="bg1"/>
                </a:solidFill>
              </a:rPr>
              <a:t>не давая опомниться </a:t>
            </a:r>
            <a:r>
              <a:rPr lang="kk-KZ" sz="2000" dirty="0" smtClean="0">
                <a:solidFill>
                  <a:schemeClr val="bg1"/>
                </a:solidFill>
              </a:rPr>
              <a:t>врагу. Командующий </a:t>
            </a:r>
            <a:r>
              <a:rPr lang="kk-KZ" sz="2000" dirty="0">
                <a:solidFill>
                  <a:schemeClr val="bg1"/>
                </a:solidFill>
              </a:rPr>
              <a:t>69 </a:t>
            </a:r>
            <a:r>
              <a:rPr lang="kk-KZ" sz="2000" dirty="0" smtClean="0">
                <a:solidFill>
                  <a:schemeClr val="bg1"/>
                </a:solidFill>
              </a:rPr>
              <a:t>Армией, </a:t>
            </a:r>
            <a:r>
              <a:rPr lang="kk-KZ" sz="2000" dirty="0">
                <a:solidFill>
                  <a:schemeClr val="bg1"/>
                </a:solidFill>
              </a:rPr>
              <a:t>представил к награде командира 312 </a:t>
            </a:r>
            <a:r>
              <a:rPr lang="kk-KZ" sz="2000" dirty="0" smtClean="0">
                <a:solidFill>
                  <a:schemeClr val="bg1"/>
                </a:solidFill>
              </a:rPr>
              <a:t>стрелковой дивизии </a:t>
            </a:r>
            <a:r>
              <a:rPr lang="kk-KZ" sz="2000" dirty="0">
                <a:solidFill>
                  <a:schemeClr val="bg1"/>
                </a:solidFill>
              </a:rPr>
              <a:t>тов. Моисеевского Александра </a:t>
            </a:r>
            <a:r>
              <a:rPr lang="kk-KZ" sz="2000" dirty="0" smtClean="0">
                <a:solidFill>
                  <a:schemeClr val="bg1"/>
                </a:solidFill>
              </a:rPr>
              <a:t>Гавриловича. «За </a:t>
            </a:r>
            <a:r>
              <a:rPr lang="kk-KZ" sz="2000" dirty="0">
                <a:solidFill>
                  <a:schemeClr val="bg1"/>
                </a:solidFill>
              </a:rPr>
              <a:t>энергичные и смелые действия при расширении плацдарма на Западном берегу реки Висла ... Проявленную при этом личную </a:t>
            </a:r>
            <a:r>
              <a:rPr lang="kk-KZ" sz="2000" dirty="0" smtClean="0">
                <a:solidFill>
                  <a:schemeClr val="bg1"/>
                </a:solidFill>
              </a:rPr>
              <a:t>храбрость» </a:t>
            </a:r>
            <a:r>
              <a:rPr lang="kk-KZ" sz="2000" dirty="0">
                <a:solidFill>
                  <a:schemeClr val="bg1"/>
                </a:solidFill>
              </a:rPr>
              <a:t>он представлен к присвоению звания Героя Советского </a:t>
            </a:r>
            <a:r>
              <a:rPr lang="kk-KZ" sz="2000" dirty="0" smtClean="0">
                <a:solidFill>
                  <a:schemeClr val="bg1"/>
                </a:solidFill>
              </a:rPr>
              <a:t>Союза. (Указ Президиума </a:t>
            </a:r>
            <a:r>
              <a:rPr lang="kk-KZ" sz="2000" dirty="0">
                <a:solidFill>
                  <a:schemeClr val="bg1"/>
                </a:solidFill>
              </a:rPr>
              <a:t>Верховного Совета СССР от 6-го апреля 1945 г</a:t>
            </a:r>
            <a:r>
              <a:rPr lang="kk-KZ" sz="2000" dirty="0" smtClean="0">
                <a:solidFill>
                  <a:schemeClr val="bg1"/>
                </a:solidFill>
              </a:rPr>
              <a:t>.)»</a:t>
            </a:r>
          </a:p>
          <a:p>
            <a:pPr marL="137160" indent="0" algn="r">
              <a:buNone/>
            </a:pPr>
            <a:r>
              <a:rPr lang="ru-RU" sz="1400" dirty="0" smtClean="0">
                <a:solidFill>
                  <a:schemeClr val="bg1"/>
                </a:solidFill>
              </a:rPr>
              <a:t>Из </a:t>
            </a:r>
            <a:r>
              <a:rPr lang="ru-RU" sz="1400" dirty="0">
                <a:solidFill>
                  <a:schemeClr val="bg1"/>
                </a:solidFill>
              </a:rPr>
              <a:t>воспоминаний </a:t>
            </a:r>
            <a:r>
              <a:rPr lang="ru-RU" sz="1400" dirty="0" err="1">
                <a:solidFill>
                  <a:schemeClr val="bg1"/>
                </a:solidFill>
              </a:rPr>
              <a:t>Солонского</a:t>
            </a:r>
            <a:r>
              <a:rPr lang="ru-RU" sz="1400" dirty="0">
                <a:solidFill>
                  <a:schemeClr val="bg1"/>
                </a:solidFill>
              </a:rPr>
              <a:t> М.П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4" name="Picture 2" descr="Красная звезда (Красная звезда) - Разное - Аватарки на Колючке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165704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1\Desktop\duble-zvezda-kras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79" y="692696"/>
            <a:ext cx="71437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644" y="4039321"/>
            <a:ext cx="2887617" cy="22948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Моисеевский Александр Гаврилович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28800"/>
            <a:ext cx="1944216" cy="27321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64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conveyor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расная звезда (Красная звезда) - Разное - Аватарки на Колючке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9987"/>
            <a:ext cx="165704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2038">
            <a:off x="679601" y="2759086"/>
            <a:ext cx="6043027" cy="3427579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549275"/>
            <a:ext cx="7993063" cy="927100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 smtClean="0">
                <a:solidFill>
                  <a:srgbClr val="820000"/>
                </a:solidFill>
              </a:rPr>
              <a:t>13 марта 1945 года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80" y="1628800"/>
            <a:ext cx="7641144" cy="2088232"/>
          </a:xfrm>
        </p:spPr>
        <p:txBody>
          <a:bodyPr>
            <a:normAutofit/>
          </a:bodyPr>
          <a:lstStyle/>
          <a:p>
            <a:pPr marL="137160" indent="0" algn="just">
              <a:buNone/>
            </a:pPr>
            <a:r>
              <a:rPr lang="kk-KZ" sz="2000" dirty="0" smtClean="0">
                <a:solidFill>
                  <a:schemeClr val="bg1"/>
                </a:solidFill>
              </a:rPr>
              <a:t>«Наша </a:t>
            </a:r>
            <a:r>
              <a:rPr lang="kk-KZ" sz="2000" dirty="0">
                <a:solidFill>
                  <a:schemeClr val="bg1"/>
                </a:solidFill>
              </a:rPr>
              <a:t>дивизия перешла </a:t>
            </a:r>
            <a:r>
              <a:rPr lang="kk-KZ" sz="2000" dirty="0" smtClean="0">
                <a:solidFill>
                  <a:schemeClr val="bg1"/>
                </a:solidFill>
              </a:rPr>
              <a:t>в </a:t>
            </a:r>
            <a:r>
              <a:rPr lang="kk-KZ" sz="2000" dirty="0">
                <a:solidFill>
                  <a:schemeClr val="bg1"/>
                </a:solidFill>
              </a:rPr>
              <a:t>район </a:t>
            </a:r>
            <a:r>
              <a:rPr lang="kk-KZ" sz="2000" dirty="0" smtClean="0">
                <a:solidFill>
                  <a:schemeClr val="bg1"/>
                </a:solidFill>
              </a:rPr>
              <a:t>Лейбуса. </a:t>
            </a:r>
            <a:r>
              <a:rPr lang="kk-KZ" sz="2000" dirty="0">
                <a:solidFill>
                  <a:schemeClr val="bg1"/>
                </a:solidFill>
              </a:rPr>
              <a:t>Готовилось большое </a:t>
            </a:r>
            <a:r>
              <a:rPr lang="kk-KZ" sz="2000" dirty="0" smtClean="0">
                <a:solidFill>
                  <a:schemeClr val="bg1"/>
                </a:solidFill>
              </a:rPr>
              <a:t>наступление. </a:t>
            </a:r>
            <a:r>
              <a:rPr lang="kk-KZ" sz="2000" dirty="0">
                <a:solidFill>
                  <a:schemeClr val="bg1"/>
                </a:solidFill>
              </a:rPr>
              <a:t>Берлинская группировка сильно </a:t>
            </a:r>
            <a:r>
              <a:rPr lang="kk-KZ" sz="2000" dirty="0" smtClean="0">
                <a:solidFill>
                  <a:schemeClr val="bg1"/>
                </a:solidFill>
              </a:rPr>
              <a:t>сопротивлялась, </a:t>
            </a:r>
            <a:r>
              <a:rPr lang="kk-KZ" sz="2000" dirty="0">
                <a:solidFill>
                  <a:schemeClr val="bg1"/>
                </a:solidFill>
              </a:rPr>
              <a:t>так как впереди фашисткое  гнездо – </a:t>
            </a:r>
            <a:r>
              <a:rPr lang="kk-KZ" sz="2000" dirty="0" smtClean="0">
                <a:solidFill>
                  <a:schemeClr val="bg1"/>
                </a:solidFill>
              </a:rPr>
              <a:t>Берлин»</a:t>
            </a:r>
          </a:p>
          <a:p>
            <a:pPr marL="137160" indent="0" algn="r">
              <a:buNone/>
            </a:pPr>
            <a:r>
              <a:rPr lang="ru-RU" sz="1400" dirty="0" smtClean="0">
                <a:solidFill>
                  <a:schemeClr val="bg1"/>
                </a:solidFill>
              </a:rPr>
              <a:t>Из </a:t>
            </a:r>
            <a:r>
              <a:rPr lang="ru-RU" sz="1400" dirty="0">
                <a:solidFill>
                  <a:schemeClr val="bg1"/>
                </a:solidFill>
              </a:rPr>
              <a:t>воспоминаний </a:t>
            </a:r>
            <a:r>
              <a:rPr lang="ru-RU" sz="1400" dirty="0" err="1">
                <a:solidFill>
                  <a:schemeClr val="bg1"/>
                </a:solidFill>
              </a:rPr>
              <a:t>Солонского</a:t>
            </a:r>
            <a:r>
              <a:rPr lang="ru-RU" sz="1400" dirty="0">
                <a:solidFill>
                  <a:schemeClr val="bg1"/>
                </a:solidFill>
              </a:rPr>
              <a:t> М.П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9218" name="Picture 2" descr="C:\Users\1\Desktop\duble-zvezda-krasn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79" y="613298"/>
            <a:ext cx="71437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5960">
            <a:off x="4411350" y="3416012"/>
            <a:ext cx="4104375" cy="253786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94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14:conveyor dir="l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400"/>
                            </p:stCondLst>
                            <p:childTnLst>
                              <p:par>
                                <p:cTn id="13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Мои документы\работа 2014-2015\материал архив\СД № 312\сд312 7 - копия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304922" cy="60486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549275"/>
            <a:ext cx="7993063" cy="927100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 smtClean="0">
                <a:solidFill>
                  <a:srgbClr val="820000"/>
                </a:solidFill>
              </a:rPr>
              <a:t>Май 1945 года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9986" y="4797152"/>
            <a:ext cx="7920037" cy="1656184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kk-KZ" sz="2000" dirty="0" smtClean="0">
                <a:solidFill>
                  <a:schemeClr val="bg1"/>
                </a:solidFill>
              </a:rPr>
              <a:t>«1 мая Мы форсировали реку Шпрея и прошли по пригороду Берлина. А 4 мая прошли до реки Эльба. </a:t>
            </a:r>
          </a:p>
          <a:p>
            <a:pPr marL="137160" indent="0" algn="ctr">
              <a:buNone/>
            </a:pPr>
            <a:r>
              <a:rPr lang="kk-KZ" sz="2000" dirty="0" smtClean="0">
                <a:solidFill>
                  <a:schemeClr val="bg1"/>
                </a:solidFill>
              </a:rPr>
              <a:t>День ПОБЕДЫ 9 мая справляли на реке Эльба»</a:t>
            </a:r>
          </a:p>
          <a:p>
            <a:pPr marL="137160" indent="0" algn="ctr">
              <a:buNone/>
            </a:pPr>
            <a:r>
              <a:rPr lang="ru-RU" sz="1400" dirty="0" smtClean="0">
                <a:solidFill>
                  <a:schemeClr val="bg1"/>
                </a:solidFill>
              </a:rPr>
              <a:t>Из </a:t>
            </a:r>
            <a:r>
              <a:rPr lang="ru-RU" sz="1400" dirty="0">
                <a:solidFill>
                  <a:schemeClr val="bg1"/>
                </a:solidFill>
              </a:rPr>
              <a:t>воспоминаний </a:t>
            </a:r>
            <a:r>
              <a:rPr lang="ru-RU" sz="1400" dirty="0" err="1">
                <a:solidFill>
                  <a:schemeClr val="bg1"/>
                </a:solidFill>
              </a:rPr>
              <a:t>Солонского</a:t>
            </a:r>
            <a:r>
              <a:rPr lang="ru-RU" sz="1400" dirty="0">
                <a:solidFill>
                  <a:schemeClr val="bg1"/>
                </a:solidFill>
              </a:rPr>
              <a:t> М.П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4" name="Picture 2" descr="Красная звезда (Красная звезда) - Разное - Аватарки на Колючке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165704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1\Desktop\duble-zvezda-krasn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79" y="692696"/>
            <a:ext cx="71437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6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000">
        <p14:conveyor dir="l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54152" y="476672"/>
            <a:ext cx="6519093" cy="927100"/>
          </a:xfrm>
        </p:spPr>
        <p:txBody>
          <a:bodyPr>
            <a:normAutofit/>
          </a:bodyPr>
          <a:lstStyle/>
          <a:p>
            <a:pPr algn="r"/>
            <a:r>
              <a:rPr lang="ru-RU" dirty="0">
                <a:solidFill>
                  <a:srgbClr val="820000"/>
                </a:solidFill>
              </a:rPr>
              <a:t>Встреча победителей!</a:t>
            </a:r>
            <a:endParaRPr lang="ru-RU" dirty="0" smtClean="0">
              <a:solidFill>
                <a:srgbClr val="820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1627" y="1412776"/>
            <a:ext cx="7920037" cy="2448272"/>
          </a:xfrm>
        </p:spPr>
        <p:txBody>
          <a:bodyPr>
            <a:normAutofit lnSpcReduction="10000"/>
          </a:bodyPr>
          <a:lstStyle/>
          <a:p>
            <a:pPr marL="137160" indent="0" algn="just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«16 мая 1945 года мы переехали </a:t>
            </a:r>
            <a:r>
              <a:rPr lang="ru-RU" sz="2000" dirty="0">
                <a:solidFill>
                  <a:schemeClr val="bg1"/>
                </a:solidFill>
              </a:rPr>
              <a:t>в </a:t>
            </a:r>
            <a:r>
              <a:rPr lang="ru-RU" sz="2000" dirty="0" smtClean="0">
                <a:solidFill>
                  <a:schemeClr val="bg1"/>
                </a:solidFill>
              </a:rPr>
              <a:t>Берлин, </a:t>
            </a:r>
            <a:r>
              <a:rPr lang="ru-RU" sz="2000" dirty="0">
                <a:solidFill>
                  <a:schemeClr val="bg1"/>
                </a:solidFill>
              </a:rPr>
              <a:t>а в июне </a:t>
            </a:r>
            <a:r>
              <a:rPr lang="ru-RU" sz="2000" dirty="0" smtClean="0">
                <a:solidFill>
                  <a:schemeClr val="bg1"/>
                </a:solidFill>
              </a:rPr>
              <a:t>1945, </a:t>
            </a:r>
            <a:r>
              <a:rPr lang="ru-RU" sz="2000" dirty="0">
                <a:solidFill>
                  <a:schemeClr val="bg1"/>
                </a:solidFill>
              </a:rPr>
              <a:t>нас проводили </a:t>
            </a:r>
            <a:r>
              <a:rPr lang="ru-RU" sz="2000" dirty="0" smtClean="0">
                <a:solidFill>
                  <a:schemeClr val="bg1"/>
                </a:solidFill>
              </a:rPr>
              <a:t>домой. </a:t>
            </a:r>
            <a:r>
              <a:rPr lang="ru-RU" sz="2000" dirty="0">
                <a:solidFill>
                  <a:schemeClr val="bg1"/>
                </a:solidFill>
              </a:rPr>
              <a:t>В запасной </a:t>
            </a:r>
            <a:r>
              <a:rPr lang="ru-RU" sz="2000" dirty="0" smtClean="0">
                <a:solidFill>
                  <a:schemeClr val="bg1"/>
                </a:solidFill>
              </a:rPr>
              <a:t>полк, </a:t>
            </a:r>
            <a:r>
              <a:rPr lang="ru-RU" sz="2000" dirty="0">
                <a:solidFill>
                  <a:schemeClr val="bg1"/>
                </a:solidFill>
              </a:rPr>
              <a:t>где нам выдали знаки </a:t>
            </a:r>
            <a:r>
              <a:rPr lang="ru-RU" sz="2000" dirty="0" smtClean="0">
                <a:solidFill>
                  <a:schemeClr val="bg1"/>
                </a:solidFill>
              </a:rPr>
              <a:t>наград, </a:t>
            </a:r>
            <a:r>
              <a:rPr lang="ru-RU" sz="2000" dirty="0">
                <a:solidFill>
                  <a:schemeClr val="bg1"/>
                </a:solidFill>
              </a:rPr>
              <a:t>повезли на станцию где стоял состав </a:t>
            </a:r>
            <a:r>
              <a:rPr lang="ru-RU" sz="2000" dirty="0" smtClean="0">
                <a:solidFill>
                  <a:schemeClr val="bg1"/>
                </a:solidFill>
              </a:rPr>
              <a:t>Берлин-Барнаул. </a:t>
            </a:r>
          </a:p>
          <a:p>
            <a:pPr marL="137160" indent="0" algn="just">
              <a:buNone/>
            </a:pPr>
            <a:r>
              <a:rPr lang="ru-RU" sz="2000" dirty="0">
                <a:solidFill>
                  <a:schemeClr val="bg1"/>
                </a:solidFill>
              </a:rPr>
              <a:t>Так окончились наши боевые </a:t>
            </a:r>
            <a:r>
              <a:rPr lang="ru-RU" sz="2000" dirty="0" smtClean="0">
                <a:solidFill>
                  <a:schemeClr val="bg1"/>
                </a:solidFill>
              </a:rPr>
              <a:t>действия. </a:t>
            </a:r>
            <a:r>
              <a:rPr lang="ru-RU" sz="2000" dirty="0">
                <a:solidFill>
                  <a:schemeClr val="bg1"/>
                </a:solidFill>
              </a:rPr>
              <a:t>В Барнауле нас очень хорошо </a:t>
            </a:r>
            <a:r>
              <a:rPr lang="ru-RU" sz="2000" dirty="0" smtClean="0">
                <a:solidFill>
                  <a:schemeClr val="bg1"/>
                </a:solidFill>
              </a:rPr>
              <a:t>встретили. </a:t>
            </a:r>
            <a:r>
              <a:rPr lang="ru-RU" sz="2000" dirty="0">
                <a:solidFill>
                  <a:schemeClr val="bg1"/>
                </a:solidFill>
              </a:rPr>
              <a:t>Все заводы вышли </a:t>
            </a:r>
            <a:r>
              <a:rPr lang="ru-RU" sz="2000" dirty="0" smtClean="0">
                <a:solidFill>
                  <a:schemeClr val="bg1"/>
                </a:solidFill>
              </a:rPr>
              <a:t>встречать, </a:t>
            </a:r>
            <a:r>
              <a:rPr lang="ru-RU" sz="2000" dirty="0">
                <a:solidFill>
                  <a:schemeClr val="bg1"/>
                </a:solidFill>
              </a:rPr>
              <a:t>на перрон пускали только своих и по несколько делегатов от </a:t>
            </a:r>
            <a:r>
              <a:rPr lang="ru-RU" sz="2000" dirty="0" smtClean="0">
                <a:solidFill>
                  <a:schemeClr val="bg1"/>
                </a:solidFill>
              </a:rPr>
              <a:t>заводов. </a:t>
            </a:r>
            <a:r>
              <a:rPr lang="ru-RU" sz="2000" dirty="0">
                <a:solidFill>
                  <a:schemeClr val="bg1"/>
                </a:solidFill>
              </a:rPr>
              <a:t>Вся привокзальная площадь была заполнена </a:t>
            </a:r>
            <a:r>
              <a:rPr lang="ru-RU" sz="2000" dirty="0" smtClean="0">
                <a:solidFill>
                  <a:schemeClr val="bg1"/>
                </a:solidFill>
              </a:rPr>
              <a:t>рабочим, </a:t>
            </a:r>
            <a:r>
              <a:rPr lang="ru-RU" sz="2000" dirty="0">
                <a:solidFill>
                  <a:schemeClr val="bg1"/>
                </a:solidFill>
              </a:rPr>
              <a:t>встречающими </a:t>
            </a:r>
            <a:r>
              <a:rPr lang="ru-RU" sz="2000" dirty="0" smtClean="0">
                <a:solidFill>
                  <a:schemeClr val="bg1"/>
                </a:solidFill>
              </a:rPr>
              <a:t>нас…»</a:t>
            </a:r>
          </a:p>
          <a:p>
            <a:pPr marL="137160" indent="0" algn="r">
              <a:buNone/>
            </a:pPr>
            <a:r>
              <a:rPr lang="ru-RU" sz="1400" dirty="0" smtClean="0">
                <a:solidFill>
                  <a:schemeClr val="bg1"/>
                </a:solidFill>
              </a:rPr>
              <a:t>Из </a:t>
            </a:r>
            <a:r>
              <a:rPr lang="ru-RU" sz="1400" dirty="0">
                <a:solidFill>
                  <a:schemeClr val="bg1"/>
                </a:solidFill>
              </a:rPr>
              <a:t>воспоминаний </a:t>
            </a:r>
            <a:r>
              <a:rPr lang="ru-RU" sz="1400" dirty="0" err="1">
                <a:solidFill>
                  <a:schemeClr val="bg1"/>
                </a:solidFill>
              </a:rPr>
              <a:t>Солонского</a:t>
            </a:r>
            <a:r>
              <a:rPr lang="ru-RU" sz="1400" dirty="0">
                <a:solidFill>
                  <a:schemeClr val="bg1"/>
                </a:solidFill>
              </a:rPr>
              <a:t> М.П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4" name="Picture 2" descr="Красная звезда (Красная звезда) - Разное - Аватарки на Колючке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152" y="5238539"/>
            <a:ext cx="165704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1\Desktop\duble-zvezda-kras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533" y="5517232"/>
            <a:ext cx="71437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D:\Мои документы\работа 2014-2015\материал архив\СД № 312\сд312 10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564068"/>
            <a:ext cx="5925888" cy="27639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32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14:conveyor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800"/>
                            </p:stCondLst>
                            <p:childTnLst>
                              <p:par>
                                <p:cTn id="1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73238"/>
            <a:ext cx="7920037" cy="46085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Текст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12"/>
          <a:stretch/>
        </p:blipFill>
        <p:spPr bwMode="auto">
          <a:xfrm>
            <a:off x="549575" y="813864"/>
            <a:ext cx="6091831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2"/>
          <a:stretch/>
        </p:blipFill>
        <p:spPr bwMode="auto">
          <a:xfrm>
            <a:off x="539552" y="836712"/>
            <a:ext cx="7920879" cy="500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205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5000">
        <p14:conveyor dir="l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be3625aa93bb5a7142affbdff99366121546d5f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2034</TotalTime>
  <Words>805</Words>
  <Application>Microsoft Office PowerPoint</Application>
  <PresentationFormat>Экран (4:3)</PresentationFormat>
  <Paragraphs>68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«Этих дней  не смолкнет  слава»</vt:lpstr>
      <vt:lpstr>Презентация PowerPoint</vt:lpstr>
      <vt:lpstr>Презентация PowerPoint</vt:lpstr>
      <vt:lpstr>4 июня 1942 года</vt:lpstr>
      <vt:lpstr>23 августа  1942 года</vt:lpstr>
      <vt:lpstr>с 15 июня по 6 августа  1943 года </vt:lpstr>
      <vt:lpstr>Презентация PowerPoint</vt:lpstr>
      <vt:lpstr>25 сентября 1943 года </vt:lpstr>
      <vt:lpstr>с 15 июня по 6 августа  1943 года </vt:lpstr>
      <vt:lpstr>Июль 1944 года</vt:lpstr>
      <vt:lpstr>14 января 1945 года</vt:lpstr>
      <vt:lpstr>13 марта 1945 года </vt:lpstr>
      <vt:lpstr>Май 1945 года </vt:lpstr>
      <vt:lpstr>Встреча победителей!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Великая отечественная война</dc:title>
  <dc:creator>k19-03</dc:creator>
  <cp:lastModifiedBy>1</cp:lastModifiedBy>
  <cp:revision>194</cp:revision>
  <dcterms:created xsi:type="dcterms:W3CDTF">2010-02-25T03:26:24Z</dcterms:created>
  <dcterms:modified xsi:type="dcterms:W3CDTF">2015-09-12T14:08:47Z</dcterms:modified>
</cp:coreProperties>
</file>