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77" r:id="rId3"/>
    <p:sldId id="256" r:id="rId4"/>
    <p:sldId id="257" r:id="rId5"/>
    <p:sldId id="258" r:id="rId6"/>
    <p:sldId id="259" r:id="rId7"/>
    <p:sldId id="261" r:id="rId8"/>
    <p:sldId id="260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5" r:id="rId20"/>
    <p:sldId id="273" r:id="rId21"/>
    <p:sldId id="272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7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30.01.2015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bdmemorial.ru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ru-RU" b="1" i="1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ru-RU" sz="6000" b="1" i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sz="6000" b="1" i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ГБОУ СОШ №289</a:t>
            </a:r>
          </a:p>
          <a:p>
            <a:pPr marL="0" indent="0" algn="ctr">
              <a:buNone/>
            </a:pPr>
            <a:r>
              <a:rPr lang="ru-RU" sz="6000" b="1" i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СВАО</a:t>
            </a:r>
          </a:p>
          <a:p>
            <a:pPr marL="0" indent="0" algn="ctr">
              <a:buNone/>
            </a:pPr>
            <a:r>
              <a:rPr lang="ru-RU" sz="6000" b="1" i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 Москва</a:t>
            </a:r>
          </a:p>
          <a:p>
            <a:pPr marL="0" indent="0" algn="ctr">
              <a:buNone/>
            </a:pPr>
            <a:r>
              <a:rPr lang="ru-RU" sz="6000" b="1" i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2015г.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 algn="ctr">
              <a:buNone/>
            </a:pPr>
            <a:r>
              <a:rPr lang="ru-RU" sz="4800" b="1" dirty="0" smtClean="0">
                <a:solidFill>
                  <a:srgbClr val="0070C0"/>
                </a:solidFill>
              </a:rPr>
              <a:t>Презентацию подготовили</a:t>
            </a:r>
          </a:p>
          <a:p>
            <a:pPr algn="ctr">
              <a:buNone/>
            </a:pPr>
            <a:r>
              <a:rPr lang="ru-RU" sz="4800" b="1" dirty="0" smtClean="0">
                <a:solidFill>
                  <a:srgbClr val="0070C0"/>
                </a:solidFill>
              </a:rPr>
              <a:t>10А класс</a:t>
            </a:r>
          </a:p>
          <a:p>
            <a:pPr algn="ctr">
              <a:buNone/>
            </a:pPr>
            <a:endParaRPr lang="ru-RU" sz="4800" b="1" dirty="0" smtClean="0">
              <a:solidFill>
                <a:srgbClr val="0070C0"/>
              </a:solidFill>
            </a:endParaRPr>
          </a:p>
          <a:p>
            <a:pPr algn="ctr">
              <a:buNone/>
            </a:pPr>
            <a:r>
              <a:rPr lang="ru-RU" sz="4800" b="1" dirty="0" smtClean="0">
                <a:solidFill>
                  <a:srgbClr val="0070C0"/>
                </a:solidFill>
              </a:rPr>
              <a:t>Руководитель проекта</a:t>
            </a:r>
          </a:p>
          <a:p>
            <a:pPr algn="ctr">
              <a:buNone/>
            </a:pPr>
            <a:r>
              <a:rPr lang="ru-RU" sz="4800" b="1" dirty="0" smtClean="0">
                <a:solidFill>
                  <a:srgbClr val="0070C0"/>
                </a:solidFill>
              </a:rPr>
              <a:t>Соколова Дарья Владимировна</a:t>
            </a:r>
            <a:endParaRPr lang="ru-RU" sz="48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404665"/>
            <a:ext cx="8784976" cy="1440159"/>
          </a:xfrm>
        </p:spPr>
        <p:txBody>
          <a:bodyPr/>
          <a:lstStyle/>
          <a:p>
            <a:r>
              <a:rPr lang="ru-RU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70-летию </a:t>
            </a:r>
            <a:r>
              <a:rPr lang="ru-RU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Великой Победы </a:t>
            </a:r>
            <a:r>
              <a:rPr lang="ru-RU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</a:t>
            </a:r>
            <a:r>
              <a:rPr lang="ru-RU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освящается</a:t>
            </a:r>
            <a:endParaRPr lang="ru-RU" b="1" i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88840"/>
            <a:ext cx="8352928" cy="4646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465391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0070C0"/>
                </a:solidFill>
              </a:rPr>
              <a:t>Никто не забыт</a:t>
            </a:r>
            <a:endParaRPr lang="ru-RU" b="1" i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95936" y="980728"/>
            <a:ext cx="4968552" cy="561662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ru-RU" sz="4000" i="1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ru-RU" sz="4000" i="1" dirty="0" smtClean="0">
                <a:solidFill>
                  <a:srgbClr val="0070C0"/>
                </a:solidFill>
              </a:rPr>
              <a:t>Мы не должны забывать о героизме и мужестве русского народа, прошедшего ужасы и страдания войны, смерть миллионов людей. 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70C0"/>
                </a:solidFill>
              </a:rPr>
              <a:t>   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83" y="980728"/>
            <a:ext cx="3984750" cy="55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121826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856984" cy="1570186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0070C0"/>
                </a:solidFill>
              </a:rPr>
              <a:t>Здесь нет ни одной персональной судьбы, все судьбы в единую слиты</a:t>
            </a:r>
            <a:endParaRPr lang="ru-RU" b="1" i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844824"/>
            <a:ext cx="8856984" cy="475252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i="1" dirty="0" smtClean="0">
                <a:solidFill>
                  <a:srgbClr val="0070C0"/>
                </a:solidFill>
              </a:rPr>
              <a:t>Объектом нашего исследования стали воинские захоронения, находящиеся на территории Раевского кладбища в Бабушкинском районе.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70C0"/>
                </a:solidFill>
              </a:rPr>
              <a:t>30 декабря 1941 года эшелон 47045, направляющийся с солдатами 18-ой воздушно-десантной бригады на линию фронта был взорван в районе станции </a:t>
            </a:r>
            <a:r>
              <a:rPr lang="ru-RU" i="1" dirty="0" err="1">
                <a:solidFill>
                  <a:srgbClr val="0070C0"/>
                </a:solidFill>
              </a:rPr>
              <a:t>Лосиноостровская</a:t>
            </a:r>
            <a:r>
              <a:rPr lang="ru-RU" i="1" dirty="0">
                <a:solidFill>
                  <a:srgbClr val="0070C0"/>
                </a:solidFill>
              </a:rPr>
              <a:t>. Погибших бойцов похоронили в братской могиле, на которой установлены две гранитные плиты- ни инициалов, ни дат рождения, ни званий- лишь высеченные фамилии и единая дата смерти.</a:t>
            </a:r>
          </a:p>
        </p:txBody>
      </p:sp>
    </p:spTree>
    <p:extLst>
      <p:ext uri="{BB962C8B-B14F-4D97-AF65-F5344CB8AC3E}">
        <p14:creationId xmlns:p14="http://schemas.microsoft.com/office/powerpoint/2010/main" xmlns="" val="507328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0070C0"/>
                </a:solidFill>
              </a:rPr>
              <a:t>Работа с архивами</a:t>
            </a:r>
            <a:endParaRPr lang="ru-RU" b="1" i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777283"/>
          </a:xfrm>
        </p:spPr>
        <p:txBody>
          <a:bodyPr/>
          <a:lstStyle/>
          <a:p>
            <a:pPr marL="0" indent="0">
              <a:buNone/>
            </a:pPr>
            <a:r>
              <a:rPr lang="ru-RU" i="1" dirty="0" smtClean="0">
                <a:solidFill>
                  <a:srgbClr val="0070C0"/>
                </a:solidFill>
              </a:rPr>
              <a:t>Нам удалось выяснить с помощью сведений архивов, размещенных на сайте </a:t>
            </a:r>
            <a:r>
              <a:rPr lang="en-US" i="1" dirty="0" smtClean="0">
                <a:solidFill>
                  <a:srgbClr val="0070C0"/>
                </a:solidFill>
                <a:hlinkClick r:id="rId2"/>
              </a:rPr>
              <a:t>WWW.OBDMEMORIAL.RU</a:t>
            </a:r>
            <a:r>
              <a:rPr lang="en-US" i="1" dirty="0" smtClean="0">
                <a:solidFill>
                  <a:srgbClr val="0070C0"/>
                </a:solidFill>
              </a:rPr>
              <a:t>, </a:t>
            </a:r>
            <a:r>
              <a:rPr lang="ru-RU" i="1" dirty="0" smtClean="0">
                <a:solidFill>
                  <a:srgbClr val="0070C0"/>
                </a:solidFill>
              </a:rPr>
              <a:t>год рождения погибших солдат и офицеров, информацию о семьях некоторых из них.</a:t>
            </a:r>
          </a:p>
          <a:p>
            <a:pPr marL="0" indent="0">
              <a:buNone/>
            </a:pPr>
            <a:r>
              <a:rPr lang="ru-RU" i="1" dirty="0" smtClean="0">
                <a:solidFill>
                  <a:srgbClr val="0070C0"/>
                </a:solidFill>
              </a:rPr>
              <a:t>293 воинов не дождались их матери и жены. </a:t>
            </a:r>
          </a:p>
        </p:txBody>
      </p:sp>
    </p:spTree>
    <p:extLst>
      <p:ext uri="{BB962C8B-B14F-4D97-AF65-F5344CB8AC3E}">
        <p14:creationId xmlns:p14="http://schemas.microsoft.com/office/powerpoint/2010/main" xmlns="" val="3057033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396536" cy="7317432"/>
          </a:xfrm>
        </p:spPr>
      </p:pic>
    </p:spTree>
    <p:extLst>
      <p:ext uri="{BB962C8B-B14F-4D97-AF65-F5344CB8AC3E}">
        <p14:creationId xmlns:p14="http://schemas.microsoft.com/office/powerpoint/2010/main" xmlns="" val="2608830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396536" cy="6858000"/>
          </a:xfrm>
        </p:spPr>
      </p:pic>
    </p:spTree>
    <p:extLst>
      <p:ext uri="{BB962C8B-B14F-4D97-AF65-F5344CB8AC3E}">
        <p14:creationId xmlns:p14="http://schemas.microsoft.com/office/powerpoint/2010/main" xmlns="" val="4140047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xmlns="" val="1079996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08520" y="0"/>
            <a:ext cx="9252519" cy="6858000"/>
          </a:xfrm>
        </p:spPr>
      </p:pic>
    </p:spTree>
    <p:extLst>
      <p:ext uri="{BB962C8B-B14F-4D97-AF65-F5344CB8AC3E}">
        <p14:creationId xmlns:p14="http://schemas.microsoft.com/office/powerpoint/2010/main" xmlns="" val="3148547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99391"/>
            <a:ext cx="9252520" cy="6957392"/>
          </a:xfrm>
        </p:spPr>
      </p:pic>
    </p:spTree>
    <p:extLst>
      <p:ext uri="{BB962C8B-B14F-4D97-AF65-F5344CB8AC3E}">
        <p14:creationId xmlns:p14="http://schemas.microsoft.com/office/powerpoint/2010/main" xmlns="" val="1737498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</p:spPr>
      </p:pic>
    </p:spTree>
    <p:extLst>
      <p:ext uri="{BB962C8B-B14F-4D97-AF65-F5344CB8AC3E}">
        <p14:creationId xmlns:p14="http://schemas.microsoft.com/office/powerpoint/2010/main" xmlns="" val="1774869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xmlns="" val="3640862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08520" y="0"/>
            <a:ext cx="9252519" cy="6858000"/>
          </a:xfrm>
        </p:spPr>
      </p:pic>
    </p:spTree>
    <p:extLst>
      <p:ext uri="{BB962C8B-B14F-4D97-AF65-F5344CB8AC3E}">
        <p14:creationId xmlns:p14="http://schemas.microsoft.com/office/powerpoint/2010/main" xmlns="" val="3553837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</p:spPr>
      </p:pic>
    </p:spTree>
    <p:extLst>
      <p:ext uri="{BB962C8B-B14F-4D97-AF65-F5344CB8AC3E}">
        <p14:creationId xmlns:p14="http://schemas.microsoft.com/office/powerpoint/2010/main" xmlns="" val="3242286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324528" cy="7173416"/>
          </a:xfrm>
        </p:spPr>
      </p:pic>
    </p:spTree>
    <p:extLst>
      <p:ext uri="{BB962C8B-B14F-4D97-AF65-F5344CB8AC3E}">
        <p14:creationId xmlns:p14="http://schemas.microsoft.com/office/powerpoint/2010/main" xmlns="" val="437317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 smtClean="0">
                <a:solidFill>
                  <a:srgbClr val="0070C0"/>
                </a:solidFill>
              </a:rPr>
              <a:t>Имена из солдатских медальонов</a:t>
            </a:r>
            <a:endParaRPr lang="ru-RU" i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91880" y="1412776"/>
            <a:ext cx="5544616" cy="5184576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ru-RU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Медальоны</a:t>
            </a:r>
            <a:r>
              <a:rPr lang="ru-RU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предназначенные для идентификации бойца в случае его гибели, появились в Красной Армии в 1925 году. До этого в РККА вообще не было никаких отличительных знаков, по которым можно было бы опознать погибшего бойца.</a:t>
            </a:r>
            <a:br>
              <a:rPr lang="ru-RU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ru-RU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Первый </a:t>
            </a:r>
            <a:r>
              <a:rPr lang="ru-RU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солдатский медальон как документ, удостоверяющий личность, был введен Приказом РВС № 856 от 14.08.25 г. Он должен был использоваться для установления личности военнослужащих РККА, погибших в ходе боевых действий. Медальон выдавался всем военнослужащим воинских частей, кораблей, штабов </a:t>
            </a:r>
            <a:r>
              <a:rPr lang="ru-RU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после </a:t>
            </a:r>
            <a:r>
              <a:rPr lang="ru-RU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прибытия в свою часть при зачислении их на службу.</a:t>
            </a:r>
            <a:endParaRPr lang="ru-RU" i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28800"/>
            <a:ext cx="3312368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836100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2656"/>
            <a:ext cx="8136904" cy="5904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61179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548680"/>
            <a:ext cx="9036496" cy="60486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4800" i="1" dirty="0">
                <a:solidFill>
                  <a:srgbClr val="0070C0"/>
                </a:solidFill>
              </a:rPr>
              <a:t>На братских могилах не ставят крестов, </a:t>
            </a:r>
          </a:p>
          <a:p>
            <a:pPr marL="0" indent="0">
              <a:buNone/>
            </a:pPr>
            <a:r>
              <a:rPr lang="ru-RU" sz="4800" i="1" dirty="0">
                <a:solidFill>
                  <a:srgbClr val="0070C0"/>
                </a:solidFill>
              </a:rPr>
              <a:t>И вдовы на них не рыдают, </a:t>
            </a:r>
          </a:p>
          <a:p>
            <a:pPr marL="0" indent="0">
              <a:buNone/>
            </a:pPr>
            <a:r>
              <a:rPr lang="ru-RU" sz="4800" i="1" dirty="0">
                <a:solidFill>
                  <a:srgbClr val="0070C0"/>
                </a:solidFill>
              </a:rPr>
              <a:t>К ним кто-то приносит букеты цветов,</a:t>
            </a:r>
          </a:p>
          <a:p>
            <a:pPr marL="0" indent="0">
              <a:buNone/>
            </a:pPr>
            <a:r>
              <a:rPr lang="ru-RU" sz="4800" i="1" dirty="0">
                <a:solidFill>
                  <a:srgbClr val="0070C0"/>
                </a:solidFill>
              </a:rPr>
              <a:t>И Вечный огонь зажигают</a:t>
            </a:r>
            <a:r>
              <a:rPr lang="ru-RU" sz="4800" i="1" dirty="0" smtClean="0">
                <a:solidFill>
                  <a:srgbClr val="0070C0"/>
                </a:solidFill>
              </a:rPr>
              <a:t>.</a:t>
            </a:r>
            <a:endParaRPr lang="ru-RU" sz="4800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3348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692696"/>
            <a:ext cx="8712968" cy="590465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4800" i="1" dirty="0">
                <a:solidFill>
                  <a:srgbClr val="0070C0"/>
                </a:solidFill>
              </a:rPr>
              <a:t>У братских могил нет заплаканных вдов -</a:t>
            </a:r>
          </a:p>
          <a:p>
            <a:pPr marL="0" indent="0">
              <a:buNone/>
            </a:pPr>
            <a:r>
              <a:rPr lang="ru-RU" sz="4800" i="1" dirty="0">
                <a:solidFill>
                  <a:srgbClr val="0070C0"/>
                </a:solidFill>
              </a:rPr>
              <a:t>Сюда ходят люди покрепче. </a:t>
            </a:r>
          </a:p>
          <a:p>
            <a:pPr marL="0" indent="0">
              <a:buNone/>
            </a:pPr>
            <a:r>
              <a:rPr lang="ru-RU" sz="4800" i="1" dirty="0">
                <a:solidFill>
                  <a:srgbClr val="0070C0"/>
                </a:solidFill>
              </a:rPr>
              <a:t>На братских могилах не ставят крестов, </a:t>
            </a:r>
          </a:p>
          <a:p>
            <a:pPr marL="0" indent="0">
              <a:buNone/>
            </a:pPr>
            <a:r>
              <a:rPr lang="ru-RU" sz="4800" i="1" dirty="0">
                <a:solidFill>
                  <a:srgbClr val="0070C0"/>
                </a:solidFill>
              </a:rPr>
              <a:t>Но разве от этого легче?..</a:t>
            </a:r>
          </a:p>
        </p:txBody>
      </p:sp>
    </p:spTree>
    <p:extLst>
      <p:ext uri="{BB962C8B-B14F-4D97-AF65-F5344CB8AC3E}">
        <p14:creationId xmlns:p14="http://schemas.microsoft.com/office/powerpoint/2010/main" xmlns="" val="3298880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712968" cy="1143000"/>
          </a:xfrm>
        </p:spPr>
        <p:txBody>
          <a:bodyPr>
            <a:normAutofit fontScale="90000"/>
          </a:bodyPr>
          <a:lstStyle/>
          <a:p>
            <a:r>
              <a:rPr lang="ru-RU" i="1" dirty="0" smtClean="0">
                <a:solidFill>
                  <a:srgbClr val="0070C0"/>
                </a:solidFill>
              </a:rPr>
              <a:t>Я не участвую в войне,</a:t>
            </a:r>
            <a:br>
              <a:rPr lang="ru-RU" i="1" dirty="0" smtClean="0">
                <a:solidFill>
                  <a:srgbClr val="0070C0"/>
                </a:solidFill>
              </a:rPr>
            </a:br>
            <a:r>
              <a:rPr lang="ru-RU" i="1" dirty="0" smtClean="0">
                <a:solidFill>
                  <a:srgbClr val="0070C0"/>
                </a:solidFill>
              </a:rPr>
              <a:t> она участвует во мне</a:t>
            </a:r>
            <a:endParaRPr lang="ru-RU" i="1" dirty="0">
              <a:solidFill>
                <a:srgbClr val="0070C0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4" y="1772816"/>
            <a:ext cx="3380503" cy="4525963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32041" y="1772816"/>
            <a:ext cx="3528392" cy="4481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7141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229</TotalTime>
  <Words>269</Words>
  <Application>Microsoft Office PowerPoint</Application>
  <PresentationFormat>Экран (4:3)</PresentationFormat>
  <Paragraphs>34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Слайд 1</vt:lpstr>
      <vt:lpstr>Слайд 2</vt:lpstr>
      <vt:lpstr>70-летию Великой Победы посвящается</vt:lpstr>
      <vt:lpstr>Никто не забыт</vt:lpstr>
      <vt:lpstr>Здесь нет ни одной персональной судьбы, все судьбы в единую слиты</vt:lpstr>
      <vt:lpstr>Работа с архивами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Имена из солдатских медальонов</vt:lpstr>
      <vt:lpstr>Слайд 18</vt:lpstr>
      <vt:lpstr>Слайд 19</vt:lpstr>
      <vt:lpstr>Слайд 20</vt:lpstr>
      <vt:lpstr>Я не участвую в войне,  она участвует во мне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72-годовщине битвы под Москвой посвящается</dc:title>
  <dc:creator>Dasha</dc:creator>
  <cp:lastModifiedBy>Валентина Огурцова</cp:lastModifiedBy>
  <cp:revision>28</cp:revision>
  <dcterms:created xsi:type="dcterms:W3CDTF">2013-12-04T18:24:50Z</dcterms:created>
  <dcterms:modified xsi:type="dcterms:W3CDTF">2015-01-30T12:23:28Z</dcterms:modified>
</cp:coreProperties>
</file>